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4" r:id="rId1"/>
  </p:sldMasterIdLst>
  <p:notesMasterIdLst>
    <p:notesMasterId r:id="rId32"/>
  </p:notesMasterIdLst>
  <p:sldIdLst>
    <p:sldId id="256" r:id="rId2"/>
    <p:sldId id="317" r:id="rId3"/>
    <p:sldId id="378" r:id="rId4"/>
    <p:sldId id="318" r:id="rId5"/>
    <p:sldId id="321" r:id="rId6"/>
    <p:sldId id="342" r:id="rId7"/>
    <p:sldId id="364" r:id="rId8"/>
    <p:sldId id="363" r:id="rId9"/>
    <p:sldId id="365" r:id="rId10"/>
    <p:sldId id="367" r:id="rId11"/>
    <p:sldId id="368" r:id="rId12"/>
    <p:sldId id="369" r:id="rId13"/>
    <p:sldId id="370" r:id="rId14"/>
    <p:sldId id="379" r:id="rId15"/>
    <p:sldId id="371" r:id="rId16"/>
    <p:sldId id="373" r:id="rId17"/>
    <p:sldId id="374" r:id="rId18"/>
    <p:sldId id="355" r:id="rId19"/>
    <p:sldId id="356" r:id="rId20"/>
    <p:sldId id="357" r:id="rId21"/>
    <p:sldId id="358" r:id="rId22"/>
    <p:sldId id="361" r:id="rId23"/>
    <p:sldId id="322" r:id="rId24"/>
    <p:sldId id="335" r:id="rId25"/>
    <p:sldId id="336" r:id="rId26"/>
    <p:sldId id="337" r:id="rId27"/>
    <p:sldId id="338" r:id="rId28"/>
    <p:sldId id="286" r:id="rId29"/>
    <p:sldId id="288" r:id="rId30"/>
    <p:sldId id="307" r:id="rId31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6" d="100"/>
          <a:sy n="96" d="100"/>
        </p:scale>
        <p:origin x="86" y="16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03488E-413F-4844-8880-612E8A17769A}" type="datetimeFigureOut">
              <a:rPr lang="sl-SI" smtClean="0"/>
              <a:t>20.12.2020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F7130-19F7-445A-A621-AF9E28DCC67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82512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A8D61-36FA-4BBD-A9C6-4BAE334DAEA5}" type="datetimeFigureOut">
              <a:rPr lang="sl-SI" smtClean="0"/>
              <a:t>20.12.2020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F966-E717-41CE-A7B7-625A61842E19}" type="slidenum">
              <a:rPr lang="sl-SI" smtClean="0"/>
              <a:t>‹#›</a:t>
            </a:fld>
            <a:endParaRPr lang="sl-SI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432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A8D61-36FA-4BBD-A9C6-4BAE334DAEA5}" type="datetimeFigureOut">
              <a:rPr lang="sl-SI" smtClean="0"/>
              <a:t>20.12.2020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F966-E717-41CE-A7B7-625A61842E1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30179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A8D61-36FA-4BBD-A9C6-4BAE334DAEA5}" type="datetimeFigureOut">
              <a:rPr lang="sl-SI" smtClean="0"/>
              <a:t>20.12.2020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F966-E717-41CE-A7B7-625A61842E1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07496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A8D61-36FA-4BBD-A9C6-4BAE334DAEA5}" type="datetimeFigureOut">
              <a:rPr lang="sl-SI" smtClean="0"/>
              <a:t>20.12.2020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F966-E717-41CE-A7B7-625A61842E19}" type="slidenum">
              <a:rPr lang="sl-SI" smtClean="0"/>
              <a:t>‹#›</a:t>
            </a:fld>
            <a:endParaRPr lang="sl-SI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8190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A8D61-36FA-4BBD-A9C6-4BAE334DAEA5}" type="datetimeFigureOut">
              <a:rPr lang="sl-SI" smtClean="0"/>
              <a:t>20.12.2020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F966-E717-41CE-A7B7-625A61842E1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49090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A8D61-36FA-4BBD-A9C6-4BAE334DAEA5}" type="datetimeFigureOut">
              <a:rPr lang="sl-SI" smtClean="0"/>
              <a:t>20.12.2020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F966-E717-41CE-A7B7-625A61842E19}" type="slidenum">
              <a:rPr lang="sl-SI" smtClean="0"/>
              <a:t>‹#›</a:t>
            </a:fld>
            <a:endParaRPr lang="sl-SI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73723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A8D61-36FA-4BBD-A9C6-4BAE334DAEA5}" type="datetimeFigureOut">
              <a:rPr lang="sl-SI" smtClean="0"/>
              <a:t>20.12.2020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F966-E717-41CE-A7B7-625A61842E1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89065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A8D61-36FA-4BBD-A9C6-4BAE334DAEA5}" type="datetimeFigureOut">
              <a:rPr lang="sl-SI" smtClean="0"/>
              <a:t>20.12.2020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F966-E717-41CE-A7B7-625A61842E1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07264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A8D61-36FA-4BBD-A9C6-4BAE334DAEA5}" type="datetimeFigureOut">
              <a:rPr lang="sl-SI" smtClean="0"/>
              <a:t>20.12.2020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F966-E717-41CE-A7B7-625A61842E1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3888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A8D61-36FA-4BBD-A9C6-4BAE334DAEA5}" type="datetimeFigureOut">
              <a:rPr lang="sl-SI" smtClean="0"/>
              <a:t>20.12.2020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F966-E717-41CE-A7B7-625A61842E1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21829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A8D61-36FA-4BBD-A9C6-4BAE334DAEA5}" type="datetimeFigureOut">
              <a:rPr lang="sl-SI" smtClean="0"/>
              <a:t>20.12.2020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F966-E717-41CE-A7B7-625A61842E1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61865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A8D61-36FA-4BBD-A9C6-4BAE334DAEA5}" type="datetimeFigureOut">
              <a:rPr lang="sl-SI" smtClean="0"/>
              <a:t>20.12.2020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F966-E717-41CE-A7B7-625A61842E1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03948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A8D61-36FA-4BBD-A9C6-4BAE334DAEA5}" type="datetimeFigureOut">
              <a:rPr lang="sl-SI" smtClean="0"/>
              <a:t>20.12.2020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F966-E717-41CE-A7B7-625A61842E1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83810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A8D61-36FA-4BBD-A9C6-4BAE334DAEA5}" type="datetimeFigureOut">
              <a:rPr lang="sl-SI" smtClean="0"/>
              <a:t>20.12.2020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F966-E717-41CE-A7B7-625A61842E1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19306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A8D61-36FA-4BBD-A9C6-4BAE334DAEA5}" type="datetimeFigureOut">
              <a:rPr lang="sl-SI" smtClean="0"/>
              <a:t>20.12.2020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F966-E717-41CE-A7B7-625A61842E1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04450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A8D61-36FA-4BBD-A9C6-4BAE334DAEA5}" type="datetimeFigureOut">
              <a:rPr lang="sl-SI" smtClean="0"/>
              <a:t>20.12.2020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F966-E717-41CE-A7B7-625A61842E1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65284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A8D61-36FA-4BBD-A9C6-4BAE334DAEA5}" type="datetimeFigureOut">
              <a:rPr lang="sl-SI" smtClean="0"/>
              <a:t>20.12.2020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F966-E717-41CE-A7B7-625A61842E1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23050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4CA8D61-36FA-4BBD-A9C6-4BAE334DAEA5}" type="datetimeFigureOut">
              <a:rPr lang="sl-SI" smtClean="0"/>
              <a:t>20.12.2020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DBAF966-E717-41CE-A7B7-625A61842E1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29444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45" r:id="rId1"/>
    <p:sldLayoutId id="2147484146" r:id="rId2"/>
    <p:sldLayoutId id="2147484147" r:id="rId3"/>
    <p:sldLayoutId id="2147484148" r:id="rId4"/>
    <p:sldLayoutId id="2147484149" r:id="rId5"/>
    <p:sldLayoutId id="2147484150" r:id="rId6"/>
    <p:sldLayoutId id="2147484151" r:id="rId7"/>
    <p:sldLayoutId id="2147484152" r:id="rId8"/>
    <p:sldLayoutId id="2147484153" r:id="rId9"/>
    <p:sldLayoutId id="2147484154" r:id="rId10"/>
    <p:sldLayoutId id="2147484155" r:id="rId11"/>
    <p:sldLayoutId id="2147484156" r:id="rId12"/>
    <p:sldLayoutId id="2147484157" r:id="rId13"/>
    <p:sldLayoutId id="2147484158" r:id="rId14"/>
    <p:sldLayoutId id="2147484159" r:id="rId15"/>
    <p:sldLayoutId id="2147484160" r:id="rId16"/>
    <p:sldLayoutId id="214748416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9.png"/><Relationship Id="rId7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39471" y="2035534"/>
            <a:ext cx="5983447" cy="2138901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sl-SI" sz="27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Tehnologija s</a:t>
            </a:r>
            <a:r>
              <a:rPr lang="sl-SI" sz="2700" b="1" dirty="0" smtClean="0">
                <a:ln w="3175" cmpd="sng">
                  <a:noFill/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UŠENJa;</a:t>
            </a:r>
            <a:br>
              <a:rPr lang="sl-SI" sz="2700" b="1" dirty="0" smtClean="0">
                <a:ln w="3175" cmpd="sng">
                  <a:noFill/>
                </a:ln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sl-SI" sz="2000" b="1" cap="none" dirty="0" smtClean="0">
                <a:ln w="3175" cmpd="sng">
                  <a:noFill/>
                </a:ln>
                <a:solidFill>
                  <a:srgbClr val="00B050"/>
                </a:solidFill>
                <a:latin typeface="Arial Black" panose="020B0A04020102020204" pitchFamily="34" charset="0"/>
              </a:rPr>
              <a:t>konzerviranja zelenjave in poljščin</a:t>
            </a:r>
            <a:br>
              <a:rPr lang="sl-SI" sz="2000" b="1" cap="none" dirty="0" smtClean="0">
                <a:ln w="3175" cmpd="sng">
                  <a:noFill/>
                </a:ln>
                <a:solidFill>
                  <a:srgbClr val="00B050"/>
                </a:solidFill>
                <a:latin typeface="Arial Black" panose="020B0A04020102020204" pitchFamily="34" charset="0"/>
              </a:rPr>
            </a:br>
            <a:r>
              <a:rPr lang="sl-SI" sz="2000" b="1" cap="none" dirty="0" smtClean="0">
                <a:ln w="3175" cmpd="sng">
                  <a:noFill/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za učinek podaljšanja kakovosti</a:t>
            </a:r>
            <a:br>
              <a:rPr lang="sl-SI" sz="2000" b="1" cap="none" dirty="0" smtClean="0">
                <a:ln w="3175" cmpd="sng">
                  <a:noFill/>
                </a:ln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sl-SI" sz="2000" b="1" cap="none" dirty="0" smtClean="0">
                <a:ln w="3175" cmpd="sng">
                  <a:noFill/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in dodane vrednosti za namen skupnega projekta z naslovom „LOKALNO V LOKALNEM“</a:t>
            </a:r>
            <a:endParaRPr lang="sl-SI" sz="2800" dirty="0">
              <a:solidFill>
                <a:srgbClr val="C0000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602673" y="4245997"/>
            <a:ext cx="8827574" cy="2456952"/>
          </a:xfrm>
        </p:spPr>
        <p:txBody>
          <a:bodyPr>
            <a:normAutofit/>
          </a:bodyPr>
          <a:lstStyle/>
          <a:p>
            <a:r>
              <a:rPr lang="sl-SI" sz="1600" b="1" cap="none" dirty="0" smtClean="0">
                <a:solidFill>
                  <a:srgbClr val="0070C0"/>
                </a:solidFill>
                <a:latin typeface="Verdana" panose="020B0604030504040204"/>
              </a:rPr>
              <a:t>Stanislava PAŽEK, univ. dipl. inž. kmet.</a:t>
            </a:r>
          </a:p>
          <a:p>
            <a:r>
              <a:rPr lang="sl-SI" sz="1600" b="1" cap="none" dirty="0" smtClean="0">
                <a:solidFill>
                  <a:srgbClr val="00B050"/>
                </a:solidFill>
                <a:latin typeface="Verdana" panose="020B0604030504040204"/>
              </a:rPr>
              <a:t/>
            </a:r>
            <a:br>
              <a:rPr lang="sl-SI" sz="1600" b="1" cap="none" dirty="0" smtClean="0">
                <a:solidFill>
                  <a:srgbClr val="00B050"/>
                </a:solidFill>
                <a:latin typeface="Verdana" panose="020B0604030504040204"/>
              </a:rPr>
            </a:br>
            <a:r>
              <a:rPr lang="sl-SI" sz="1600" b="1" cap="none" dirty="0" smtClean="0">
                <a:solidFill>
                  <a:srgbClr val="0070C0"/>
                </a:solidFill>
                <a:latin typeface="Verdana" panose="020B0604030504040204"/>
              </a:rPr>
              <a:t>Svetovalka specialistka</a:t>
            </a:r>
            <a:br>
              <a:rPr lang="sl-SI" sz="1600" b="1" cap="none" dirty="0" smtClean="0">
                <a:solidFill>
                  <a:srgbClr val="0070C0"/>
                </a:solidFill>
                <a:latin typeface="Verdana" panose="020B0604030504040204"/>
              </a:rPr>
            </a:br>
            <a:r>
              <a:rPr lang="sl-SI" sz="1600" b="1" cap="none" dirty="0" smtClean="0">
                <a:solidFill>
                  <a:srgbClr val="0070C0"/>
                </a:solidFill>
                <a:latin typeface="Verdana" panose="020B0604030504040204"/>
              </a:rPr>
              <a:t>za predelavo zelenjave in poljščin pri KGZS KGZ PTUJ</a:t>
            </a:r>
          </a:p>
          <a:p>
            <a:pPr algn="ctr"/>
            <a:endParaRPr lang="sl-SI" sz="1600" b="1" dirty="0" smtClean="0">
              <a:solidFill>
                <a:srgbClr val="00B050"/>
              </a:solidFill>
            </a:endParaRPr>
          </a:p>
          <a:p>
            <a:pPr algn="ctr"/>
            <a:r>
              <a:rPr lang="sl-SI" sz="16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PTUJ</a:t>
            </a:r>
            <a:r>
              <a:rPr lang="sl-SI" sz="1600" b="1" smtClean="0">
                <a:solidFill>
                  <a:srgbClr val="C00000"/>
                </a:solidFill>
                <a:latin typeface="Arial Black" panose="020B0A04020102020204" pitchFamily="34" charset="0"/>
              </a:rPr>
              <a:t>, </a:t>
            </a:r>
            <a:r>
              <a:rPr lang="sl-SI" sz="1600" b="1" smtClean="0">
                <a:solidFill>
                  <a:srgbClr val="C00000"/>
                </a:solidFill>
                <a:latin typeface="Arial Black" panose="020B0A04020102020204" pitchFamily="34" charset="0"/>
              </a:rPr>
              <a:t>10.11.2020 </a:t>
            </a:r>
            <a:r>
              <a:rPr lang="sl-SI" sz="16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„PRODAJNI KOTIČKI S PONUDBO LOKALNIH PROIZVODOV“</a:t>
            </a:r>
            <a:endParaRPr lang="sl-SI" sz="1600" b="1" cap="none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73" y="277813"/>
            <a:ext cx="1722078" cy="111880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918" y="1797843"/>
            <a:ext cx="4876801" cy="326231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461" y="5189493"/>
            <a:ext cx="843706" cy="21417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5981" y="335973"/>
            <a:ext cx="3971925" cy="89535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0918" y="451961"/>
            <a:ext cx="2070279" cy="111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3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60034" y="683812"/>
            <a:ext cx="5958577" cy="946205"/>
          </a:xfrm>
        </p:spPr>
        <p:txBody>
          <a:bodyPr>
            <a:normAutofit/>
          </a:bodyPr>
          <a:lstStyle/>
          <a:p>
            <a:r>
              <a:rPr lang="sl-SI" altLang="sl-SI" sz="2400" dirty="0">
                <a:solidFill>
                  <a:srgbClr val="C00000"/>
                </a:solidFill>
                <a:latin typeface="Arial Black" panose="020B0A04020102020204" pitchFamily="34" charset="0"/>
              </a:rPr>
              <a:t>Sušenje - dehidracija</a:t>
            </a:r>
            <a:endParaRPr lang="sl-SI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677334" y="4659464"/>
            <a:ext cx="9842242" cy="137557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sl-SI" altLang="sl-SI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Cilj sušenja je dobiti izdelek porozne strukture z dobro sposobnostjo rehidracije in s čim  manjšimi spremembami organoleptičnih lastnosti glede na osnovno </a:t>
            </a:r>
            <a:r>
              <a:rPr lang="sl-SI" altLang="sl-SI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surovino!</a:t>
            </a:r>
            <a:endParaRPr lang="sl-SI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77334" y="1963972"/>
            <a:ext cx="10551233" cy="2862471"/>
          </a:xfrm>
        </p:spPr>
        <p:txBody>
          <a:bodyPr>
            <a:normAutofit fontScale="92500" lnSpcReduction="20000"/>
          </a:bodyPr>
          <a:lstStyle/>
          <a:p>
            <a:pPr marL="210312" indent="-210312" algn="just">
              <a:buNone/>
              <a:defRPr/>
            </a:pPr>
            <a:r>
              <a:rPr lang="sl-SI" altLang="sl-SI" sz="1900" b="1" u="sng" dirty="0">
                <a:solidFill>
                  <a:srgbClr val="7030A0"/>
                </a:solidFill>
                <a:latin typeface="Arial Black" panose="020B0A04020102020204" pitchFamily="34" charset="0"/>
              </a:rPr>
              <a:t>Ne glede na to, katere metode sušenja uporabljamo, vključuje dehidracija </a:t>
            </a:r>
            <a:r>
              <a:rPr lang="sl-SI" altLang="sl-SI" sz="1900" b="1" u="sng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dva</a:t>
            </a:r>
          </a:p>
          <a:p>
            <a:pPr marL="210312" indent="-210312" algn="just">
              <a:buNone/>
              <a:defRPr/>
            </a:pPr>
            <a:r>
              <a:rPr lang="sl-SI" altLang="sl-SI" sz="1900" b="1" u="sng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postopka</a:t>
            </a:r>
            <a:r>
              <a:rPr lang="sl-SI" altLang="sl-SI" sz="1900" b="1" dirty="0">
                <a:solidFill>
                  <a:srgbClr val="7030A0"/>
                </a:solidFill>
                <a:latin typeface="Arial Black" panose="020B0A04020102020204" pitchFamily="34" charset="0"/>
              </a:rPr>
              <a:t>:</a:t>
            </a:r>
          </a:p>
          <a:p>
            <a:pPr marL="210312" indent="-210312">
              <a:defRPr/>
            </a:pPr>
            <a:r>
              <a:rPr lang="sl-SI" altLang="sl-SI" b="1" dirty="0">
                <a:solidFill>
                  <a:srgbClr val="C00000"/>
                </a:solidFill>
                <a:latin typeface="Arial Black" panose="020B0A04020102020204" pitchFamily="34" charset="0"/>
              </a:rPr>
              <a:t>segrevanje živila,  </a:t>
            </a:r>
          </a:p>
          <a:p>
            <a:pPr marL="210312" indent="-210312">
              <a:defRPr/>
            </a:pPr>
            <a:r>
              <a:rPr lang="sl-SI" altLang="sl-SI" b="1" dirty="0">
                <a:solidFill>
                  <a:srgbClr val="C00000"/>
                </a:solidFill>
                <a:latin typeface="Arial Black" panose="020B0A04020102020204" pitchFamily="34" charset="0"/>
              </a:rPr>
              <a:t>odstranjevanje vlage iz živila.</a:t>
            </a:r>
          </a:p>
          <a:p>
            <a:pPr marL="0" indent="0">
              <a:buNone/>
              <a:defRPr/>
            </a:pPr>
            <a:r>
              <a:rPr lang="sl-SI" alt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Ta dva postopka vključujeta prevajanje toplote v notranjost živila in transport snovi na zunanjo stran živila. </a:t>
            </a:r>
            <a:endParaRPr lang="sl-SI" altLang="sl-SI" b="1" dirty="0" smtClean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marL="0" indent="0">
              <a:buNone/>
              <a:defRPr/>
            </a:pPr>
            <a:r>
              <a:rPr lang="sl-SI" altLang="sl-SI" b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" panose="020B0604020202020204" pitchFamily="34" charset="0"/>
              </a:rPr>
              <a:t>Pri </a:t>
            </a:r>
            <a:r>
              <a:rPr lang="sl-SI" altLang="sl-SI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anose="020B0604020202020204" pitchFamily="34" charset="0"/>
              </a:rPr>
              <a:t>transportu snovi mislimo na prenos vode. </a:t>
            </a:r>
            <a:r>
              <a:rPr lang="sl-SI" altLang="sl-SI" b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" panose="020B0604020202020204" pitchFamily="34" charset="0"/>
              </a:rPr>
              <a:t>Pri </a:t>
            </a:r>
            <a:r>
              <a:rPr lang="sl-SI" altLang="sl-SI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anose="020B0604020202020204" pitchFamily="34" charset="0"/>
              </a:rPr>
              <a:t>tem moramo doseči čim večji sušilni učinek.</a:t>
            </a:r>
          </a:p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386325"/>
            <a:ext cx="1914310" cy="1243692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516835" y="4905955"/>
            <a:ext cx="10376452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6420" y="112892"/>
            <a:ext cx="3971925" cy="89535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3465" y="2222472"/>
            <a:ext cx="1934880" cy="104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9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5391" y="914400"/>
            <a:ext cx="9390491" cy="993913"/>
          </a:xfrm>
        </p:spPr>
        <p:txBody>
          <a:bodyPr>
            <a:normAutofit/>
          </a:bodyPr>
          <a:lstStyle/>
          <a:p>
            <a:pPr algn="ctr"/>
            <a:r>
              <a:rPr lang="sl-SI" altLang="sl-SI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Hitrost sušenja je odvisna od temperature zraka, </a:t>
            </a:r>
            <a:br>
              <a:rPr lang="sl-SI" altLang="sl-SI" sz="20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sl-SI" altLang="sl-SI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od hitrosti gibanja zraka in od vlažnosti</a:t>
            </a:r>
            <a:endParaRPr lang="sl-SI" sz="2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684211" y="1534601"/>
            <a:ext cx="5613222" cy="540688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l-SI" altLang="sl-SI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Toplejši zrak sprejme več vlage kot hladen, prav tako suh več kot vlažen. </a:t>
            </a:r>
          </a:p>
          <a:p>
            <a:pPr marL="0" indent="0" algn="just">
              <a:buNone/>
            </a:pPr>
            <a:r>
              <a:rPr lang="sl-SI" altLang="sl-SI" b="1" dirty="0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Zrak, ki se giblje z večjo hitrostjo, bo odstranil s površine več vlage, ker bo hitreje odstranjen zrak, ki je nasičen z </a:t>
            </a:r>
            <a:r>
              <a:rPr lang="sl-SI" altLang="sl-SI" b="1" dirty="0" smtClean="0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vlago</a:t>
            </a:r>
            <a:endParaRPr lang="sl-SI" altLang="sl-SI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sl-SI" altLang="sl-SI" b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Če </a:t>
            </a:r>
            <a:r>
              <a:rPr lang="sl-SI" altLang="sl-SI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je zrak presuh, nastane na površini živila skorja, ki preprečuje </a:t>
            </a:r>
            <a:r>
              <a:rPr lang="sl-SI" altLang="sl-SI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difuzijo vode iz notranjih slojev in s tem podaljšuje postopek sušenja. </a:t>
            </a:r>
          </a:p>
          <a:p>
            <a:endParaRPr lang="sl-SI" dirty="0">
              <a:latin typeface="Arial Black" panose="020B0A04020102020204" pitchFamily="34" charset="0"/>
            </a:endParaRPr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65250" y="2748336"/>
            <a:ext cx="4286250" cy="31623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04" y="185554"/>
            <a:ext cx="1914310" cy="124369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6349" y="138899"/>
            <a:ext cx="3971925" cy="89535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7909" y="74377"/>
            <a:ext cx="1802444" cy="97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2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910177" y="318052"/>
            <a:ext cx="8674872" cy="2385391"/>
          </a:xfrm>
        </p:spPr>
        <p:txBody>
          <a:bodyPr>
            <a:normAutofit/>
          </a:bodyPr>
          <a:lstStyle/>
          <a:p>
            <a:r>
              <a:rPr lang="sl-SI" altLang="sl-SI" sz="20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Čas sušenja vpliva na spremembo </a:t>
            </a:r>
            <a:r>
              <a:rPr lang="sl-SI" altLang="sl-SI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/>
            </a:r>
            <a:br>
              <a:rPr lang="sl-SI" altLang="sl-SI" sz="20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sl-SI" altLang="sl-SI" sz="20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teže, volumsko enoto,  gostoto živila in </a:t>
            </a:r>
            <a:r>
              <a:rPr lang="sl-SI" altLang="sl-SI" sz="20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barvo</a:t>
            </a:r>
            <a:endParaRPr lang="sl-SI" sz="2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56592" y="2186609"/>
            <a:ext cx="7863840" cy="428575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sl-SI" altLang="sl-SI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Živilo, ki ga želimo sušiti, porazdelimo v tanke plasti </a:t>
            </a:r>
            <a:r>
              <a:rPr lang="sl-SI" altLang="sl-SI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 </a:t>
            </a:r>
            <a:r>
              <a:rPr lang="sl-SI" altLang="sl-SI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</a:t>
            </a:r>
            <a:r>
              <a:rPr lang="sl-SI" altLang="sl-SI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ako pospešimo prevajanje </a:t>
            </a:r>
            <a:r>
              <a:rPr lang="sl-SI" altLang="sl-SI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toplote in izhlapevanje vode</a:t>
            </a:r>
            <a:endParaRPr lang="sl-SI" altLang="sl-SI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sl-SI" altLang="sl-SI" dirty="0">
                <a:latin typeface="Arial Black" panose="020B0A04020102020204" pitchFamily="34" charset="0"/>
                <a:cs typeface="Arial" panose="020B0604020202020204" pitchFamily="34" charset="0"/>
              </a:rPr>
              <a:t>Začetna temperatura sušenja  je lahko višja 60 – 70</a:t>
            </a:r>
            <a:r>
              <a:rPr lang="sl-SI" altLang="sl-SI" dirty="0">
                <a:latin typeface="Arial Black" panose="020B0A040201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sl-SI" altLang="sl-SI" dirty="0">
                <a:latin typeface="Arial Black" panose="020B0A04020102020204" pitchFamily="34" charset="0"/>
                <a:cs typeface="Arial" panose="020B0604020202020204" pitchFamily="34" charset="0"/>
              </a:rPr>
              <a:t>C, zaradi višje vlage, ki </a:t>
            </a:r>
            <a:r>
              <a:rPr lang="sl-SI" altLang="sl-SI" dirty="0" smtClean="0">
                <a:latin typeface="Arial Black" panose="020B0A04020102020204" pitchFamily="34" charset="0"/>
                <a:cs typeface="Arial" panose="020B0604020202020204" pitchFamily="34" charset="0"/>
              </a:rPr>
              <a:t>se izloča </a:t>
            </a:r>
            <a:r>
              <a:rPr lang="sl-SI" altLang="sl-SI" dirty="0">
                <a:latin typeface="Arial Black" panose="020B0A04020102020204" pitchFamily="34" charset="0"/>
                <a:cs typeface="Arial" panose="020B0604020202020204" pitchFamily="34" charset="0"/>
              </a:rPr>
              <a:t>iz živil. Toplejši zrak sprejme več vlage. Nato temperaturo znižamo.</a:t>
            </a:r>
          </a:p>
          <a:p>
            <a:pPr>
              <a:buFont typeface="Arial" panose="020B0604020202020204" pitchFamily="34" charset="0"/>
              <a:buNone/>
            </a:pPr>
            <a:r>
              <a:rPr lang="sl-SI" altLang="sl-SI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Sušenje se pospeši iz dveh razlogov:</a:t>
            </a:r>
          </a:p>
          <a:p>
            <a:r>
              <a:rPr lang="sl-SI" altLang="sl-SI" dirty="0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večja zunanja površina pomeni intenzivnejši stik s toploto in hitrejše izhlapevanje vode. </a:t>
            </a:r>
          </a:p>
          <a:p>
            <a:r>
              <a:rPr lang="sl-SI" altLang="sl-SI" dirty="0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tanjše plasti živila zmanjšajo razdaljo, ki je potrebna, da vlaga iz sredine živila doseže površino in izhlapi.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77" y="159369"/>
            <a:ext cx="1914310" cy="124369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431" y="2703443"/>
            <a:ext cx="3343275" cy="206692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346" y="205692"/>
            <a:ext cx="3971925" cy="89535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1819" y="33793"/>
            <a:ext cx="2293230" cy="123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1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60955" y="609600"/>
            <a:ext cx="7779739" cy="1320800"/>
          </a:xfrm>
        </p:spPr>
        <p:txBody>
          <a:bodyPr>
            <a:normAutofit/>
          </a:bodyPr>
          <a:lstStyle/>
          <a:p>
            <a:r>
              <a:rPr lang="sl-SI" sz="24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Spremembe med procesom sušenja</a:t>
            </a:r>
            <a:endParaRPr lang="sl-SI" sz="2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24786" y="2162755"/>
            <a:ext cx="8412481" cy="3951798"/>
          </a:xfrm>
        </p:spPr>
        <p:txBody>
          <a:bodyPr>
            <a:normAutofit fontScale="92500"/>
          </a:bodyPr>
          <a:lstStyle/>
          <a:p>
            <a:pPr algn="just"/>
            <a:r>
              <a:rPr lang="sl-SI" altLang="sl-SI" sz="19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Pri pripravi živil za sušenje in med samim procesom sušenja se spremenijo organoleptične in  biokemične  lastnosti  ter  pride  do  tvorbe  rjavih pigmentov, ki povzročijo neprimerno barvo. </a:t>
            </a:r>
            <a:endParaRPr lang="sl-SI" altLang="sl-SI" sz="1900" b="1" dirty="0" smtClean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just"/>
            <a:endParaRPr lang="sl-SI" altLang="sl-SI" sz="1900" b="1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just"/>
            <a:r>
              <a:rPr lang="sl-SI" altLang="sl-SI" sz="19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Pri nekaterih izjemah so te spremembe zaželene (dateljni, fige, kava, rozine). </a:t>
            </a:r>
            <a:endParaRPr lang="sl-SI" altLang="sl-SI" sz="1900" b="1" dirty="0" smtClean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sl-SI" altLang="sl-SI" sz="1900" b="1" dirty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just"/>
            <a:r>
              <a:rPr lang="sl-SI" altLang="sl-SI" sz="19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Kakovost in izgled živil</a:t>
            </a:r>
            <a:endParaRPr lang="sl-SI" altLang="sl-SI" sz="1900" b="1" dirty="0"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just"/>
            <a:r>
              <a:rPr lang="sl-SI" altLang="sl-SI" sz="19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Encimsko potemnenje je posledica delovanja oksidacijskih encimov (polifenoloksidaze, peroksidaze in oksidaze), ki povzročajo dehidrogenacijo fenolnih snovi. 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86" y="153639"/>
            <a:ext cx="1611740" cy="104711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3589" y="4039925"/>
            <a:ext cx="3038475" cy="21336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3589" y="1834540"/>
            <a:ext cx="3038475" cy="19812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9591" y="161925"/>
            <a:ext cx="3971925" cy="89535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3921" y="161925"/>
            <a:ext cx="2034740" cy="109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57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121134" y="2274838"/>
            <a:ext cx="690173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l-SI" altLang="sl-SI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Nastanek pigmentov encimatskega potemnenja povzroči encim </a:t>
            </a:r>
            <a:r>
              <a:rPr lang="sl-SI" altLang="sl-SI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polifenoloksidaza (PPO). </a:t>
            </a:r>
            <a:endParaRPr lang="sl-SI" altLang="sl-SI" b="1" dirty="0" smtClean="0">
              <a:solidFill>
                <a:srgbClr val="C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just"/>
            <a:endParaRPr lang="sl-SI" altLang="sl-SI" b="1" dirty="0" smtClean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just"/>
            <a:endParaRPr lang="sl-SI" altLang="sl-SI" b="1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just"/>
            <a:r>
              <a:rPr lang="sl-SI" altLang="sl-SI" b="1" dirty="0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Aktivnost tega encima je prisotna v živilih, ki so posebno občutljiva za oksidativno potemnenje, kot na primer krompir, jabolka, gobe, banane, breskve, sadni sokovi in vina. </a:t>
            </a:r>
            <a:endParaRPr lang="sl-SI" altLang="sl-SI" b="1" dirty="0" smtClean="0">
              <a:solidFill>
                <a:srgbClr val="7030A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just"/>
            <a:endParaRPr lang="sl-SI" altLang="sl-SI" b="1" dirty="0" smtClean="0">
              <a:solidFill>
                <a:srgbClr val="7030A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just"/>
            <a:endParaRPr lang="sl-SI" altLang="sl-SI" b="1" dirty="0">
              <a:solidFill>
                <a:srgbClr val="7030A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just"/>
            <a:r>
              <a:rPr lang="sl-SI" altLang="sl-SI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Spremeni se tudi okus.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92" y="288719"/>
            <a:ext cx="1609483" cy="104860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599" y="812268"/>
            <a:ext cx="3371105" cy="2616732"/>
          </a:xfrm>
          <a:prstGeom prst="rect">
            <a:avLst/>
          </a:prstGeom>
        </p:spPr>
      </p:pic>
      <p:sp>
        <p:nvSpPr>
          <p:cNvPr id="5" name="Desna puščica 4"/>
          <p:cNvSpPr/>
          <p:nvPr/>
        </p:nvSpPr>
        <p:spPr>
          <a:xfrm>
            <a:off x="5597719" y="1790206"/>
            <a:ext cx="3395206" cy="4846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0809" y="364593"/>
            <a:ext cx="3971925" cy="89535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947" y="5239910"/>
            <a:ext cx="2302756" cy="124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37190" y="0"/>
            <a:ext cx="4516340" cy="6858000"/>
          </a:xfrm>
        </p:spPr>
        <p:txBody>
          <a:bodyPr>
            <a:noAutofit/>
          </a:bodyPr>
          <a:lstStyle/>
          <a:p>
            <a:pPr algn="ctr"/>
            <a:r>
              <a:rPr lang="sl-SI" altLang="sl-SI" sz="20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ČE Potemnenja </a:t>
            </a:r>
            <a:r>
              <a:rPr lang="sl-SI" altLang="sl-SI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več PREPREČIMO</a:t>
            </a:r>
            <a:br>
              <a:rPr lang="sl-SI" altLang="sl-SI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sl-SI" altLang="sl-SI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sl-SI" altLang="sl-SI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sl-SI" altLang="sl-SI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- nam spremeni </a:t>
            </a:r>
            <a:r>
              <a:rPr lang="sl-SI" altLang="sl-SI" sz="20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sl-SI" altLang="sl-SI" sz="20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sl-SI" altLang="sl-SI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 zunanji </a:t>
            </a:r>
            <a:r>
              <a:rPr lang="sl-SI" altLang="sl-SI" sz="20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izgled </a:t>
            </a:r>
            <a:r>
              <a:rPr lang="sl-SI" altLang="sl-SI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sl-SI" altLang="sl-SI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sl-SI" altLang="sl-SI" sz="20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sl-SI" altLang="sl-SI" sz="20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sl-SI" altLang="sl-SI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-</a:t>
            </a:r>
            <a:r>
              <a:rPr lang="sl-SI" altLang="sl-SI" sz="20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sl-SI" altLang="sl-SI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organoleptične       </a:t>
            </a:r>
            <a:br>
              <a:rPr lang="sl-SI" altLang="sl-SI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sl-SI" altLang="sl-SI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 lastnosti </a:t>
            </a:r>
            <a:r>
              <a:rPr lang="sl-SI" altLang="sl-SI" sz="2000" b="1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izdelka </a:t>
            </a:r>
            <a:r>
              <a:rPr lang="sl-SI" altLang="sl-SI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sl-SI" altLang="sl-SI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sl-SI" altLang="sl-SI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sl-SI" altLang="sl-SI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sl-SI" altLang="sl-SI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- izdelku zniža  </a:t>
            </a:r>
            <a:br>
              <a:rPr lang="sl-SI" altLang="sl-SI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sl-SI" altLang="sl-SI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 njegovo tržno  </a:t>
            </a:r>
            <a:br>
              <a:rPr lang="sl-SI" altLang="sl-SI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sl-SI" altLang="sl-SI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 vrednost.</a:t>
            </a:r>
            <a:endParaRPr lang="sl-SI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81376" y="1725433"/>
            <a:ext cx="2671640" cy="4315929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sl-SI" altLang="sl-SI" dirty="0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FIZIKALNI POSTOPKI PREPREČEVANJA POTEMNENJA </a:t>
            </a:r>
          </a:p>
          <a:p>
            <a:pPr marL="210312" indent="-210312">
              <a:defRPr/>
            </a:pPr>
            <a:endParaRPr lang="sl-SI" altLang="sl-S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0312" indent="-210312">
              <a:defRPr/>
            </a:pPr>
            <a:r>
              <a:rPr lang="sl-SI" altLang="sl-SI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visoka in nizka temperatura </a:t>
            </a:r>
          </a:p>
          <a:p>
            <a:pPr marL="210312" indent="-210312">
              <a:buNone/>
              <a:defRPr/>
            </a:pPr>
            <a:endParaRPr lang="sl-SI" altLang="sl-SI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0312" indent="-210312">
              <a:defRPr/>
            </a:pPr>
            <a:r>
              <a:rPr lang="sl-SI" altLang="sl-SI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preprečevanje  dostopa  kisika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6" y="151418"/>
            <a:ext cx="1603940" cy="104205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183" y="2303974"/>
            <a:ext cx="1838325" cy="283845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141" y="298118"/>
            <a:ext cx="3971925" cy="89535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7925" y="151418"/>
            <a:ext cx="2155605" cy="116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04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711395" y="1582310"/>
            <a:ext cx="7307250" cy="596346"/>
          </a:xfrm>
        </p:spPr>
        <p:txBody>
          <a:bodyPr>
            <a:normAutofit/>
          </a:bodyPr>
          <a:lstStyle/>
          <a:p>
            <a:r>
              <a:rPr lang="sl-SI" altLang="sl-SI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Preprečevanje dostopa kisika</a:t>
            </a:r>
            <a:endParaRPr lang="sl-SI" sz="2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616926" y="2560321"/>
            <a:ext cx="4593043" cy="2830664"/>
          </a:xfrm>
        </p:spPr>
        <p:txBody>
          <a:bodyPr>
            <a:normAutofit/>
          </a:bodyPr>
          <a:lstStyle/>
          <a:p>
            <a:r>
              <a:rPr lang="sl-SI" altLang="sl-SI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Z uporabo kontrolirane atmosfere znižamo potemnenje, kar dosežemo z vakuumskim pakiranjem živil </a:t>
            </a:r>
            <a:endParaRPr lang="sl-SI" altLang="sl-SI" dirty="0" smtClean="0">
              <a:solidFill>
                <a:srgbClr val="00206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sl-SI" altLang="sl-SI" dirty="0" smtClean="0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Potemnenje </a:t>
            </a:r>
            <a:r>
              <a:rPr lang="sl-SI" altLang="sl-SI" dirty="0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se znova pojavi ob ponovnem stiku površine s kisikom</a:t>
            </a:r>
            <a:r>
              <a:rPr lang="sl-SI" altLang="sl-SI" dirty="0">
                <a:solidFill>
                  <a:srgbClr val="7030A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. 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20" y="275865"/>
            <a:ext cx="1603387" cy="104250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020" y="2681459"/>
            <a:ext cx="4684780" cy="361502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1012" y="1049572"/>
            <a:ext cx="2072372" cy="274709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9766" y="4824260"/>
            <a:ext cx="2796234" cy="180867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4075" y="275865"/>
            <a:ext cx="3971925" cy="89535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9168" y="163043"/>
            <a:ext cx="2346901" cy="126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3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99790" y="564544"/>
            <a:ext cx="7808182" cy="1367623"/>
          </a:xfrm>
        </p:spPr>
        <p:txBody>
          <a:bodyPr>
            <a:normAutofit/>
          </a:bodyPr>
          <a:lstStyle/>
          <a:p>
            <a:r>
              <a:rPr lang="sl-SI" altLang="sl-SI" sz="20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Kemični postopki preprečevanja potemnenja </a:t>
            </a:r>
            <a:endParaRPr lang="sl-SI"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962108" y="2242268"/>
            <a:ext cx="5430741" cy="4174434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sl-SI" altLang="sl-SI" b="1" dirty="0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Potemnenje lahko preprečimo, če živila pred sušenjem tretiramo z antioksidanti   (reducenti</a:t>
            </a:r>
            <a:r>
              <a:rPr lang="sl-SI" altLang="sl-SI" b="1" dirty="0" smtClean="0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).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sl-SI" altLang="sl-SI" b="1" dirty="0" smtClean="0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endParaRPr lang="sl-SI" altLang="sl-SI" b="1" dirty="0">
              <a:solidFill>
                <a:srgbClr val="7030A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sl-SI" altLang="sl-SI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Antioksidanti reagirajo izredno hitro z oksidanti </a:t>
            </a:r>
            <a:r>
              <a:rPr lang="sl-SI" altLang="sl-SI" b="1" dirty="0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 tako preprečijo nastanek nezaželenih oksidacijskih produktov. </a:t>
            </a:r>
            <a:endParaRPr lang="sl-SI" altLang="sl-SI" b="1" dirty="0" smtClean="0">
              <a:solidFill>
                <a:srgbClr val="7030A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endParaRPr lang="sl-SI" altLang="sl-SI" b="1" dirty="0">
              <a:solidFill>
                <a:srgbClr val="7030A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64" y="164547"/>
            <a:ext cx="1603387" cy="104250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635" y="2369488"/>
            <a:ext cx="4531774" cy="279591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827" y="5708622"/>
            <a:ext cx="3971925" cy="89535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9353" y="5478448"/>
            <a:ext cx="2376332" cy="128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5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212326" y="612251"/>
            <a:ext cx="6006285" cy="962107"/>
          </a:xfrm>
        </p:spPr>
        <p:txBody>
          <a:bodyPr>
            <a:normAutofit/>
          </a:bodyPr>
          <a:lstStyle/>
          <a:p>
            <a:pPr algn="ctr"/>
            <a:r>
              <a:rPr lang="sl-SI" altLang="sl-SI" sz="24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Snovi, ki znižujejo pH</a:t>
            </a:r>
            <a:r>
              <a:rPr lang="sl-SI" altLang="sl-SI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652008" y="1725434"/>
            <a:ext cx="7060758" cy="445273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l-SI" altLang="sl-SI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Zelo nizek pH  (&lt;3)  močno zmanjša aktivnost  encima PPO, kar je tudi glavni razlog za uporabo snovi, ki znižujejo pH.   </a:t>
            </a:r>
          </a:p>
          <a:p>
            <a:pPr algn="just"/>
            <a:endParaRPr lang="sl-SI" altLang="sl-SI" b="1" dirty="0" smtClean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sl-SI" altLang="sl-SI" b="1" u="sng" dirty="0" smtClean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Snovi, ki znižujejo pH, so</a:t>
            </a:r>
            <a:r>
              <a:rPr lang="sl-SI" altLang="sl-SI" b="1" dirty="0" smtClean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sl-SI" altLang="sl-SI" b="1" dirty="0" smtClean="0">
                <a:solidFill>
                  <a:srgbClr val="00B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citronska kislina, ki ima dvojni inhibicijski učinek (zniža pH in veže bakrove ione);</a:t>
            </a:r>
          </a:p>
          <a:p>
            <a:r>
              <a:rPr lang="sl-SI" altLang="sl-SI" b="1" dirty="0" smtClean="0">
                <a:solidFill>
                  <a:srgbClr val="00B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druge organske kisline (vinska, jabolčna kislina);</a:t>
            </a:r>
          </a:p>
          <a:p>
            <a:r>
              <a:rPr lang="sl-SI" altLang="sl-SI" b="1" dirty="0" smtClean="0">
                <a:solidFill>
                  <a:srgbClr val="00B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anorganske kisline (fosforna, klorovodikova)</a:t>
            </a:r>
          </a:p>
          <a:p>
            <a:endParaRPr lang="sl-SI" altLang="sl-SI" dirty="0" smtClean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59" y="339476"/>
            <a:ext cx="1603387" cy="1042506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2908" y="4669404"/>
            <a:ext cx="4606579" cy="191863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2908" y="2547937"/>
            <a:ext cx="3305175" cy="176212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224" y="5819941"/>
            <a:ext cx="3971925" cy="89535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9612" y="526815"/>
            <a:ext cx="2096745" cy="113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9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156668" y="898496"/>
            <a:ext cx="6061944" cy="1001865"/>
          </a:xfrm>
        </p:spPr>
        <p:txBody>
          <a:bodyPr>
            <a:normAutofit/>
          </a:bodyPr>
          <a:lstStyle/>
          <a:p>
            <a:r>
              <a:rPr lang="sl-SI" altLang="sl-SI" sz="24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Uporaba kloridov</a:t>
            </a:r>
            <a:r>
              <a:rPr lang="sl-SI" altLang="sl-SI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1844704" y="2282024"/>
            <a:ext cx="7373908" cy="2019043"/>
          </a:xfrm>
        </p:spPr>
        <p:txBody>
          <a:bodyPr/>
          <a:lstStyle/>
          <a:p>
            <a:r>
              <a:rPr lang="sl-SI" altLang="sl-SI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0,5% raztopina natrijevega klorida zadostuje za živilo pred potemnenjem. </a:t>
            </a:r>
          </a:p>
          <a:p>
            <a:r>
              <a:rPr lang="sl-SI" altLang="sl-SI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Dokazano je, da ima </a:t>
            </a:r>
            <a:r>
              <a:rPr lang="sl-SI" altLang="sl-SI" b="1" dirty="0" smtClean="0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klorov ion </a:t>
            </a:r>
            <a:r>
              <a:rPr lang="sl-SI" altLang="sl-SI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pomembno vlogo za inhibicijo potemnenja, in ne natrijev ali kalijev ion.</a:t>
            </a:r>
          </a:p>
          <a:p>
            <a:pPr>
              <a:buFontTx/>
              <a:buNone/>
            </a:pPr>
            <a:endParaRPr lang="sl-SI" altLang="sl-SI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97" y="236109"/>
            <a:ext cx="1603387" cy="104250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933" y="4205650"/>
            <a:ext cx="3124200" cy="195262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097" y="3729484"/>
            <a:ext cx="2114550" cy="300037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6178" y="128537"/>
            <a:ext cx="3971925" cy="89535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6044" y="415855"/>
            <a:ext cx="2250509" cy="121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7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9750" y="596347"/>
            <a:ext cx="6091083" cy="389615"/>
          </a:xfrm>
        </p:spPr>
        <p:txBody>
          <a:bodyPr>
            <a:noAutofit/>
          </a:bodyPr>
          <a:lstStyle/>
          <a:p>
            <a:r>
              <a:rPr lang="sl-SI" sz="24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KONZERVIRANJE VRTNIN</a:t>
            </a:r>
            <a:endParaRPr lang="sl-SI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804946" y="1470991"/>
            <a:ext cx="8921364" cy="524280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sl-SI" sz="1700" b="1" i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sl-SI" sz="1700" b="1" i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Izvor: iz latinske besede CONSERVATIO – ohraniti, obdržati</a:t>
            </a:r>
          </a:p>
          <a:p>
            <a:pPr marL="0" indent="0" algn="just">
              <a:buNone/>
            </a:pPr>
            <a:r>
              <a:rPr lang="sl-SI" b="1" dirty="0" smtClean="0">
                <a:latin typeface="Arial Black" panose="020B0A04020102020204" pitchFamily="34" charset="0"/>
              </a:rPr>
              <a:t>Je skupno ime za postopke, metode, s katerimi želimo ohraniti osnovno kakovost živil in s tem preprečimo njihovo kvarjenje ali kakovostno poslabšanje.</a:t>
            </a:r>
          </a:p>
          <a:p>
            <a:pPr marL="0" indent="0" algn="just">
              <a:buNone/>
            </a:pPr>
            <a:endParaRPr lang="sl-SI" b="1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sl-SI" b="1" u="sng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S KONZERVIRANJEM ŽIVIL</a:t>
            </a:r>
            <a:r>
              <a:rPr lang="sl-SI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:</a:t>
            </a:r>
            <a:endParaRPr lang="sl-SI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sl-SI" b="1" dirty="0">
                <a:solidFill>
                  <a:srgbClr val="002060"/>
                </a:solidFill>
                <a:latin typeface="Arial Black" panose="020B0A04020102020204" pitchFamily="34" charset="0"/>
              </a:rPr>
              <a:t>p</a:t>
            </a:r>
            <a:r>
              <a:rPr lang="sl-SI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odaljšamo njihovo trajnost,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l-SI" b="1" dirty="0">
                <a:solidFill>
                  <a:srgbClr val="002060"/>
                </a:solidFill>
                <a:latin typeface="Arial Black" panose="020B0A04020102020204" pitchFamily="34" charset="0"/>
              </a:rPr>
              <a:t>p</a:t>
            </a:r>
            <a:r>
              <a:rPr lang="sl-SI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odaljšamo čas skladiščenja živil,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l-SI" b="1" dirty="0">
                <a:solidFill>
                  <a:srgbClr val="002060"/>
                </a:solidFill>
                <a:latin typeface="Arial Black" panose="020B0A04020102020204" pitchFamily="34" charset="0"/>
              </a:rPr>
              <a:t>p</a:t>
            </a:r>
            <a:r>
              <a:rPr lang="sl-SI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ovečamo izbor prehranskih izdelkov na tržišču,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l-SI" b="1" dirty="0">
                <a:solidFill>
                  <a:srgbClr val="002060"/>
                </a:solidFill>
                <a:latin typeface="Arial Black" panose="020B0A04020102020204" pitchFamily="34" charset="0"/>
              </a:rPr>
              <a:t>i</a:t>
            </a:r>
            <a:r>
              <a:rPr lang="sl-SI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zboljšamo okus nekaterim izdelkom,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l-SI" b="1" dirty="0">
                <a:solidFill>
                  <a:srgbClr val="002060"/>
                </a:solidFill>
                <a:latin typeface="Arial Black" panose="020B0A04020102020204" pitchFamily="34" charset="0"/>
              </a:rPr>
              <a:t>p</a:t>
            </a:r>
            <a:r>
              <a:rPr lang="sl-SI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ovečamo energijsko vrednost,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l-SI" b="1" dirty="0">
                <a:solidFill>
                  <a:srgbClr val="002060"/>
                </a:solidFill>
                <a:latin typeface="Arial Black" panose="020B0A04020102020204" pitchFamily="34" charset="0"/>
              </a:rPr>
              <a:t>d</a:t>
            </a:r>
            <a:r>
              <a:rPr lang="sl-SI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odamo dodano vrednost osnovni surovini.</a:t>
            </a:r>
          </a:p>
          <a:p>
            <a:pPr marL="0" indent="0">
              <a:buNone/>
            </a:pPr>
            <a:endParaRPr lang="sl-SI" b="1" i="1" dirty="0">
              <a:solidFill>
                <a:schemeClr val="bg1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76" y="169308"/>
            <a:ext cx="1914310" cy="1243692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1685677" y="2091194"/>
            <a:ext cx="9239415" cy="104162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870" y="5144080"/>
            <a:ext cx="3971925" cy="89535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1565" y="290027"/>
            <a:ext cx="2078230" cy="112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2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711395" y="1009816"/>
            <a:ext cx="3943847" cy="858740"/>
          </a:xfrm>
        </p:spPr>
        <p:txBody>
          <a:bodyPr>
            <a:normAutofit/>
          </a:bodyPr>
          <a:lstStyle/>
          <a:p>
            <a:r>
              <a:rPr lang="sl-SI" altLang="sl-SI" sz="24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Sulfiti – sulfidi</a:t>
            </a:r>
            <a:endParaRPr lang="sl-SI" altLang="sl-SI" dirty="0" smtClean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707666" y="2003728"/>
            <a:ext cx="5565913" cy="4627660"/>
          </a:xfrm>
        </p:spPr>
        <p:txBody>
          <a:bodyPr>
            <a:normAutofit/>
          </a:bodyPr>
          <a:lstStyle/>
          <a:p>
            <a:pPr algn="just">
              <a:buFontTx/>
              <a:buNone/>
            </a:pPr>
            <a:r>
              <a:rPr lang="sl-SI" altLang="sl-SI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l-SI" altLang="sl-SI" b="1" u="sng" dirty="0" smtClean="0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Imajo več funkcij</a:t>
            </a:r>
            <a:r>
              <a:rPr lang="sl-SI" altLang="sl-SI" b="1" dirty="0" smtClean="0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sl-SI" altLang="sl-SI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pri encimskem potemnenju sulfiti inhibirajo PPO, vežejo se lahko na intermediate ter tako preprečijo nastanek pigmenta.</a:t>
            </a:r>
          </a:p>
          <a:p>
            <a:pPr algn="just"/>
            <a:r>
              <a:rPr lang="sl-SI" altLang="sl-SI" b="1" dirty="0" smtClean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Sulfiti lahko pri določeni skupini ljudi (astmatiki) povzročijo alergične reakcije.</a:t>
            </a:r>
          </a:p>
          <a:p>
            <a:endParaRPr lang="sl-SI" altLang="sl-SI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242" y="2690712"/>
            <a:ext cx="4436539" cy="247446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78" y="245243"/>
            <a:ext cx="1603387" cy="104250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712" y="249625"/>
            <a:ext cx="3971925" cy="89535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7848" y="516835"/>
            <a:ext cx="2269647" cy="122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0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15047" y="1121134"/>
            <a:ext cx="3873158" cy="811033"/>
          </a:xfrm>
        </p:spPr>
        <p:txBody>
          <a:bodyPr>
            <a:normAutofit/>
          </a:bodyPr>
          <a:lstStyle/>
          <a:p>
            <a:r>
              <a:rPr lang="sl-SI" altLang="sl-SI" sz="24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Uporaba sulfidov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1335819" y="2250218"/>
            <a:ext cx="4508390" cy="3705309"/>
          </a:xfrm>
        </p:spPr>
        <p:txBody>
          <a:bodyPr>
            <a:normAutofit/>
          </a:bodyPr>
          <a:lstStyle/>
          <a:p>
            <a:pPr algn="just"/>
            <a:r>
              <a:rPr lang="sl-SI" altLang="sl-SI" sz="20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Njihova uporaba je bila zato omejena samo na nekatera živila. Zanje že dolgo poskušajo najti primeren nadomestek. </a:t>
            </a:r>
          </a:p>
          <a:p>
            <a:pPr algn="just"/>
            <a:r>
              <a:rPr lang="sl-SI" altLang="sl-SI" sz="20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Sulfide največ  uporabljajo pri tehnologiji vina in sušenju sadja in zelenjave, da preprečijo spremembo barve pri končnem proizvodu</a:t>
            </a:r>
            <a:r>
              <a:rPr lang="sl-SI" altLang="sl-SI" sz="18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68" y="140693"/>
            <a:ext cx="1603387" cy="1042506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646" y="2399637"/>
            <a:ext cx="3990975" cy="31242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528" y="287849"/>
            <a:ext cx="3971925" cy="89535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1216" y="479619"/>
            <a:ext cx="2385682" cy="128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79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578086" y="485030"/>
            <a:ext cx="5640525" cy="874643"/>
          </a:xfrm>
        </p:spPr>
        <p:txBody>
          <a:bodyPr>
            <a:normAutofit/>
          </a:bodyPr>
          <a:lstStyle/>
          <a:p>
            <a:r>
              <a:rPr lang="sl-SI" altLang="sl-SI" sz="24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Kakovost živil</a:t>
            </a:r>
            <a:endParaRPr lang="sl-SI" altLang="sl-SI" sz="24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1439186" y="1502798"/>
            <a:ext cx="8833527" cy="4412972"/>
          </a:xfrm>
        </p:spPr>
        <p:txBody>
          <a:bodyPr>
            <a:normAutofit fontScale="92500" lnSpcReduction="20000"/>
          </a:bodyPr>
          <a:lstStyle/>
          <a:p>
            <a:pPr marL="210312" indent="-210312" algn="just" fontAlgn="auto">
              <a:spcAft>
                <a:spcPts val="0"/>
              </a:spcAft>
              <a:buFontTx/>
              <a:buNone/>
              <a:defRPr/>
            </a:pPr>
            <a:endParaRPr lang="sl-SI" altLang="sl-SI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0312" indent="-210312" algn="just" fontAlgn="auto">
              <a:spcAft>
                <a:spcPts val="0"/>
              </a:spcAft>
              <a:buFontTx/>
              <a:buNone/>
              <a:defRPr/>
            </a:pPr>
            <a:r>
              <a:rPr lang="sl-SI" altLang="sl-SI" sz="2400" b="1" dirty="0" smtClean="0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Kakovost </a:t>
            </a:r>
            <a:r>
              <a:rPr lang="sl-SI" altLang="sl-SI" sz="2400" b="1" dirty="0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živila </a:t>
            </a:r>
            <a:r>
              <a:rPr lang="sl-SI" altLang="sl-SI" sz="2400" b="1" dirty="0">
                <a:solidFill>
                  <a:srgbClr val="00B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je </a:t>
            </a:r>
            <a:r>
              <a:rPr lang="sl-SI" altLang="sl-SI" sz="2400" b="1" dirty="0" smtClean="0">
                <a:solidFill>
                  <a:srgbClr val="00B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skupek </a:t>
            </a:r>
            <a:r>
              <a:rPr lang="sl-SI" altLang="sl-SI" sz="2400" b="1" dirty="0">
                <a:solidFill>
                  <a:srgbClr val="00B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lastnosti nekega živila, </a:t>
            </a:r>
            <a:endParaRPr lang="sl-SI" altLang="sl-SI" sz="2400" b="1" dirty="0" smtClean="0">
              <a:solidFill>
                <a:srgbClr val="00B05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10312" indent="-210312" algn="just" fontAlgn="auto">
              <a:spcAft>
                <a:spcPts val="0"/>
              </a:spcAft>
              <a:buFontTx/>
              <a:buNone/>
              <a:defRPr/>
            </a:pPr>
            <a:endParaRPr lang="sl-SI" altLang="sl-SI" sz="2400" b="1" dirty="0">
              <a:solidFill>
                <a:srgbClr val="7030A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10312" indent="-210312" algn="just" fontAlgn="auto">
              <a:spcAft>
                <a:spcPts val="0"/>
              </a:spcAft>
              <a:buFontTx/>
              <a:buNone/>
              <a:defRPr/>
            </a:pPr>
            <a:r>
              <a:rPr lang="sl-SI" altLang="sl-SI" sz="24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Kemične, fizikalne in druge analize </a:t>
            </a:r>
            <a:endParaRPr lang="sl-SI" altLang="sl-SI" sz="2400" b="1" dirty="0" smtClean="0">
              <a:solidFill>
                <a:srgbClr val="C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10312" indent="-210312" algn="just" fontAlgn="auto">
              <a:spcAft>
                <a:spcPts val="0"/>
              </a:spcAft>
              <a:buFontTx/>
              <a:buNone/>
              <a:defRPr/>
            </a:pPr>
            <a:r>
              <a:rPr lang="sl-SI" altLang="sl-SI" sz="24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nam </a:t>
            </a:r>
            <a:r>
              <a:rPr lang="sl-SI" altLang="sl-SI" sz="24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dajo dragocene </a:t>
            </a:r>
            <a:r>
              <a:rPr lang="sl-SI" altLang="sl-SI" sz="24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podatke o </a:t>
            </a:r>
            <a:r>
              <a:rPr lang="sl-SI" altLang="sl-SI" sz="24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živilu. </a:t>
            </a:r>
            <a:endParaRPr lang="sl-SI" altLang="sl-SI" sz="2400" b="1" dirty="0" smtClean="0">
              <a:solidFill>
                <a:srgbClr val="C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10312" indent="-210312" algn="just" fontAlgn="auto">
              <a:spcAft>
                <a:spcPts val="0"/>
              </a:spcAft>
              <a:buFontTx/>
              <a:buNone/>
              <a:defRPr/>
            </a:pPr>
            <a:endParaRPr lang="sl-SI" altLang="sl-SI" sz="2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0312" indent="-210312" algn="just" fontAlgn="auto">
              <a:spcAft>
                <a:spcPts val="0"/>
              </a:spcAft>
              <a:buFontTx/>
              <a:buNone/>
              <a:defRPr/>
            </a:pPr>
            <a:r>
              <a:rPr lang="sl-SI" altLang="sl-SI" sz="2400" b="1" dirty="0" smtClean="0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VELIK POMEN SENZORIČNE ANALIZE (SENZORIČNA OCENA)</a:t>
            </a:r>
          </a:p>
          <a:p>
            <a:pPr marL="210312" indent="-210312" algn="just" fontAlgn="auto">
              <a:spcAft>
                <a:spcPts val="0"/>
              </a:spcAft>
              <a:buFontTx/>
              <a:buNone/>
              <a:defRPr/>
            </a:pPr>
            <a:r>
              <a:rPr lang="sl-SI" altLang="sl-SI" sz="24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doživljamo </a:t>
            </a:r>
            <a:r>
              <a:rPr lang="sl-SI" altLang="sl-SI" sz="24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hkrati </a:t>
            </a:r>
            <a:r>
              <a:rPr lang="sl-SI" altLang="sl-SI" sz="24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obliko</a:t>
            </a:r>
            <a:r>
              <a:rPr lang="sl-SI" altLang="sl-SI" sz="24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, barvo, vonj, okus, </a:t>
            </a:r>
            <a:r>
              <a:rPr lang="sl-SI" altLang="sl-SI" sz="24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gostoto živila.</a:t>
            </a:r>
          </a:p>
          <a:p>
            <a:pPr marL="0" indent="0" algn="just" fontAlgn="auto">
              <a:spcAft>
                <a:spcPts val="0"/>
              </a:spcAft>
              <a:buNone/>
              <a:defRPr/>
            </a:pPr>
            <a:r>
              <a:rPr lang="sl-SI" altLang="sl-SI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l-SI" altLang="sl-SI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fontAlgn="auto">
              <a:spcAft>
                <a:spcPts val="0"/>
              </a:spcAft>
              <a:buNone/>
              <a:defRPr/>
            </a:pPr>
            <a:r>
              <a:rPr lang="sl-SI" altLang="sl-SI" sz="24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Barva </a:t>
            </a:r>
            <a:r>
              <a:rPr lang="sl-SI" altLang="sl-SI" sz="24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živil </a:t>
            </a:r>
            <a:r>
              <a:rPr lang="sl-SI" altLang="sl-SI" sz="2400" b="1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je skupaj z njihovim izgledom večkrat </a:t>
            </a:r>
            <a:r>
              <a:rPr lang="sl-SI" altLang="sl-SI" sz="24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odločilna. </a:t>
            </a:r>
            <a:endParaRPr lang="sl-SI" altLang="sl-SI" sz="2400" dirty="0">
              <a:latin typeface="Times New Roman" panose="02020603050405020304" pitchFamily="18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98" y="317167"/>
            <a:ext cx="1603387" cy="1042506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1351722" y="2353586"/>
            <a:ext cx="5780598" cy="8825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367" y="5611220"/>
            <a:ext cx="3971925" cy="89535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4055" y="349079"/>
            <a:ext cx="2083532" cy="112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4407" y="2952088"/>
            <a:ext cx="3886200" cy="367665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836719" y="452718"/>
            <a:ext cx="7367154" cy="1400530"/>
          </a:xfrm>
        </p:spPr>
        <p:txBody>
          <a:bodyPr/>
          <a:lstStyle/>
          <a:p>
            <a:r>
              <a:rPr lang="sl-SI" sz="20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Primer Sušenja ČEBULE, GOMOLJNE ZELENNE, KORENČKA,…LISTNE ZELENJAVE,…</a:t>
            </a:r>
            <a:endParaRPr lang="sl-SI" sz="20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95220" y="1678260"/>
            <a:ext cx="5799224" cy="361473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57" y="3905911"/>
            <a:ext cx="4029256" cy="2722827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990" y="0"/>
            <a:ext cx="1914310" cy="124369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5114" y="5805406"/>
            <a:ext cx="1085182" cy="31092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7738" y="1756824"/>
            <a:ext cx="3971925" cy="89535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00306" y="121423"/>
            <a:ext cx="1687110" cy="91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5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69127" y="452718"/>
            <a:ext cx="7681708" cy="994419"/>
          </a:xfrm>
        </p:spPr>
        <p:txBody>
          <a:bodyPr>
            <a:normAutofit/>
          </a:bodyPr>
          <a:lstStyle/>
          <a:p>
            <a:r>
              <a:rPr lang="sl-SI" sz="18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BIOLOŠKO KONZERVIRANA ZELENJAVA-kisanje zelja</a:t>
            </a:r>
            <a:endParaRPr lang="sl-SI" sz="18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381991" y="1506682"/>
            <a:ext cx="8667863" cy="474171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l-SI" dirty="0">
                <a:solidFill>
                  <a:srgbClr val="C00000"/>
                </a:solidFill>
                <a:latin typeface="Arial Black" panose="020B0A04020102020204" pitchFamily="34" charset="0"/>
              </a:rPr>
              <a:t>mlečnokislinske bakterije iz sladkorja v zelju ustvarijo mlečno kislino in nekatere druge stranske produkte. </a:t>
            </a:r>
            <a:endParaRPr lang="sl-SI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sl-SI" b="1" u="sng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r>
              <a:rPr lang="sl-SI" b="1" u="sng" dirty="0" smtClean="0">
                <a:solidFill>
                  <a:srgbClr val="002060"/>
                </a:solidFill>
              </a:rPr>
              <a:t>V to skupino spadajo</a:t>
            </a:r>
            <a:r>
              <a:rPr lang="sl-SI" b="1" dirty="0" smtClean="0">
                <a:solidFill>
                  <a:srgbClr val="002060"/>
                </a:solidFill>
              </a:rPr>
              <a:t>:</a:t>
            </a:r>
          </a:p>
          <a:p>
            <a:pPr marL="0" indent="0" algn="just">
              <a:buNone/>
            </a:pPr>
            <a:r>
              <a:rPr lang="sl-SI" b="1" dirty="0" smtClean="0">
                <a:solidFill>
                  <a:srgbClr val="002060"/>
                </a:solidFill>
              </a:rPr>
              <a:t>- </a:t>
            </a:r>
            <a:r>
              <a:rPr lang="sl-SI" b="1" dirty="0" smtClean="0">
                <a:solidFill>
                  <a:srgbClr val="7030A0"/>
                </a:solidFill>
              </a:rPr>
              <a:t>zelje, repa</a:t>
            </a:r>
          </a:p>
          <a:p>
            <a:pPr marL="0" indent="0" algn="just">
              <a:buNone/>
            </a:pPr>
            <a:r>
              <a:rPr lang="sl-SI" b="1" dirty="0" smtClean="0">
                <a:solidFill>
                  <a:srgbClr val="7030A0"/>
                </a:solidFill>
              </a:rPr>
              <a:t>- kumarice, </a:t>
            </a:r>
          </a:p>
          <a:p>
            <a:pPr marL="0" indent="0" algn="just">
              <a:buNone/>
            </a:pPr>
            <a:r>
              <a:rPr lang="sl-SI" b="1" dirty="0" smtClean="0">
                <a:solidFill>
                  <a:srgbClr val="7030A0"/>
                </a:solidFill>
              </a:rPr>
              <a:t>- paprika,</a:t>
            </a:r>
          </a:p>
          <a:p>
            <a:pPr marL="0" indent="0" algn="just">
              <a:buNone/>
            </a:pPr>
            <a:r>
              <a:rPr lang="sl-SI" b="1" dirty="0" smtClean="0">
                <a:solidFill>
                  <a:srgbClr val="7030A0"/>
                </a:solidFill>
              </a:rPr>
              <a:t>- zeleni paradižnik.</a:t>
            </a:r>
          </a:p>
          <a:p>
            <a:pPr algn="just">
              <a:buFontTx/>
              <a:buChar char="-"/>
            </a:pPr>
            <a:endParaRPr lang="sl-SI" b="1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sl-SI" b="1" dirty="0">
              <a:solidFill>
                <a:srgbClr val="00206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87" y="53761"/>
            <a:ext cx="1914310" cy="124369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168" y="2958547"/>
            <a:ext cx="3764363" cy="245629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991" y="5629109"/>
            <a:ext cx="3971925" cy="89535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2694" y="355404"/>
            <a:ext cx="2008454" cy="108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9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39591" y="452718"/>
            <a:ext cx="5011242" cy="525292"/>
          </a:xfrm>
        </p:spPr>
        <p:txBody>
          <a:bodyPr/>
          <a:lstStyle/>
          <a:p>
            <a:r>
              <a:rPr lang="sl-SI" sz="28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KISLO ZELJE</a:t>
            </a:r>
            <a:endParaRPr lang="sl-SI" sz="28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502798" y="1598212"/>
            <a:ext cx="8547056" cy="465018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l-SI" b="1" dirty="0">
                <a:solidFill>
                  <a:srgbClr val="C00000"/>
                </a:solidFill>
                <a:latin typeface="Arial Black" panose="020B0A04020102020204" pitchFamily="34" charset="0"/>
              </a:rPr>
              <a:t>z</a:t>
            </a:r>
            <a:r>
              <a:rPr lang="sl-SI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a kisanje uporabljamo zeljne glave ustrezne velikosti in trdote.</a:t>
            </a:r>
          </a:p>
          <a:p>
            <a:endParaRPr lang="sl-SI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sl-SI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Zgodnejše sorte so zaradi večjega števila oksidaz in vode hitreje pokvarljive, zato niso primerne za predelavo!</a:t>
            </a:r>
          </a:p>
          <a:p>
            <a:pPr marL="0" indent="0">
              <a:buNone/>
            </a:pPr>
            <a:endParaRPr lang="sl-SI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sl-SI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Uporabljamo pozne sorte oziroma njihove hibride.</a:t>
            </a:r>
          </a:p>
          <a:p>
            <a:pPr marL="0" indent="0">
              <a:buNone/>
            </a:pPr>
            <a:r>
              <a:rPr lang="sl-SI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Hibridno zelje ima belo barvo, sortno daje rumeno do zeleno barvo.</a:t>
            </a:r>
          </a:p>
          <a:p>
            <a:pPr marL="0" indent="0">
              <a:buNone/>
            </a:pPr>
            <a:endParaRPr lang="sl-SI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sl-SI" b="1" u="sng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Za dober proizvod potrebujemo</a:t>
            </a:r>
            <a:r>
              <a:rPr lang="sl-SI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:</a:t>
            </a:r>
          </a:p>
          <a:p>
            <a:pPr>
              <a:buFontTx/>
              <a:buChar char="-"/>
            </a:pPr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u</a:t>
            </a:r>
            <a:r>
              <a:rPr lang="sl-SI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strezno velikost glav,</a:t>
            </a:r>
          </a:p>
          <a:p>
            <a:pPr>
              <a:buFontTx/>
              <a:buChar char="-"/>
            </a:pPr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u</a:t>
            </a:r>
            <a:r>
              <a:rPr lang="sl-SI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strezno trdoto glav,</a:t>
            </a:r>
          </a:p>
          <a:p>
            <a:pPr>
              <a:buFontTx/>
              <a:buChar char="-"/>
            </a:pPr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u</a:t>
            </a:r>
            <a:r>
              <a:rPr lang="sl-SI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strezno količino suhe snovi,</a:t>
            </a:r>
          </a:p>
          <a:p>
            <a:pPr>
              <a:buFontTx/>
              <a:buChar char="-"/>
            </a:pPr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u</a:t>
            </a:r>
            <a:r>
              <a:rPr lang="sl-SI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strezno debelino listov,</a:t>
            </a:r>
          </a:p>
          <a:p>
            <a:pPr>
              <a:buFontTx/>
              <a:buChar char="-"/>
            </a:pPr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n</a:t>
            </a:r>
            <a:r>
              <a:rPr lang="sl-SI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eizrazit kocen.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07" y="93518"/>
            <a:ext cx="1914310" cy="124369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5897" y="3768429"/>
            <a:ext cx="3573309" cy="274097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225" y="267689"/>
            <a:ext cx="3971925" cy="89535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9829" y="1424041"/>
            <a:ext cx="2170321" cy="11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66122" y="1517073"/>
            <a:ext cx="6122504" cy="399192"/>
          </a:xfrm>
        </p:spPr>
        <p:txBody>
          <a:bodyPr>
            <a:normAutofit fontScale="90000"/>
          </a:bodyPr>
          <a:lstStyle/>
          <a:p>
            <a:r>
              <a:rPr lang="sl-SI" sz="24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TEHNOLOGIJA PREDELAVE ZELJA</a:t>
            </a:r>
            <a:endParaRPr lang="sl-SI" sz="2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99715" y="2862470"/>
            <a:ext cx="7688911" cy="371325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sl-SI" b="1" dirty="0">
                <a:solidFill>
                  <a:srgbClr val="00B050"/>
                </a:solidFill>
                <a:latin typeface="Arial Black" panose="020B0A04020102020204" pitchFamily="34" charset="0"/>
              </a:rPr>
              <a:t>č</a:t>
            </a:r>
            <a:r>
              <a:rPr lang="sl-SI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iščenje, razbijanje kocena,</a:t>
            </a:r>
          </a:p>
          <a:p>
            <a:pPr>
              <a:buFontTx/>
              <a:buChar char="-"/>
            </a:pPr>
            <a:r>
              <a:rPr lang="sl-SI" b="1" dirty="0">
                <a:solidFill>
                  <a:srgbClr val="00B050"/>
                </a:solidFill>
                <a:latin typeface="Arial Black" panose="020B0A04020102020204" pitchFamily="34" charset="0"/>
              </a:rPr>
              <a:t>r</a:t>
            </a:r>
            <a:r>
              <a:rPr lang="sl-SI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ibanje na rezance debeline 2-2,5 mm,</a:t>
            </a:r>
          </a:p>
          <a:p>
            <a:pPr>
              <a:buFontTx/>
              <a:buChar char="-"/>
            </a:pPr>
            <a:r>
              <a:rPr lang="sl-SI" b="1" dirty="0">
                <a:solidFill>
                  <a:srgbClr val="00B050"/>
                </a:solidFill>
                <a:latin typeface="Arial Black" panose="020B0A04020102020204" pitchFamily="34" charset="0"/>
              </a:rPr>
              <a:t>p</a:t>
            </a:r>
            <a:r>
              <a:rPr lang="sl-SI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olnjenje bazenov, veder…</a:t>
            </a:r>
          </a:p>
          <a:p>
            <a:pPr>
              <a:buFontTx/>
              <a:buChar char="-"/>
            </a:pPr>
            <a:r>
              <a:rPr lang="sl-SI" b="1" dirty="0">
                <a:solidFill>
                  <a:srgbClr val="00B050"/>
                </a:solidFill>
                <a:latin typeface="Arial Black" panose="020B0A04020102020204" pitchFamily="34" charset="0"/>
              </a:rPr>
              <a:t>s</a:t>
            </a:r>
            <a:r>
              <a:rPr lang="sl-SI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oljenje po plasteh z 1,5 do 2% kuhinjske soli,</a:t>
            </a:r>
          </a:p>
          <a:p>
            <a:pPr>
              <a:buFontTx/>
              <a:buChar char="-"/>
            </a:pPr>
            <a:r>
              <a:rPr lang="sl-SI" b="1" dirty="0">
                <a:solidFill>
                  <a:srgbClr val="00B050"/>
                </a:solidFill>
                <a:latin typeface="Arial Black" panose="020B0A04020102020204" pitchFamily="34" charset="0"/>
              </a:rPr>
              <a:t>t</a:t>
            </a:r>
            <a:r>
              <a:rPr lang="sl-SI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lačenje, ki ustvari anaerobne pogoje,</a:t>
            </a:r>
          </a:p>
          <a:p>
            <a:pPr>
              <a:buFontTx/>
              <a:buChar char="-"/>
            </a:pPr>
            <a:r>
              <a:rPr lang="sl-SI" b="1" dirty="0">
                <a:solidFill>
                  <a:srgbClr val="00B050"/>
                </a:solidFill>
                <a:latin typeface="Arial Black" panose="020B0A04020102020204" pitchFamily="34" charset="0"/>
              </a:rPr>
              <a:t>o</a:t>
            </a:r>
            <a:r>
              <a:rPr lang="sl-SI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btežitev, da preprečimo dostop zraka (od 10-30%) teže svežega zelja</a:t>
            </a:r>
          </a:p>
          <a:p>
            <a:pPr>
              <a:buFontTx/>
              <a:buChar char="-"/>
            </a:pPr>
            <a:endParaRPr lang="sl-SI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l-SI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08" y="77615"/>
            <a:ext cx="1914310" cy="124369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375" y="1922590"/>
            <a:ext cx="2885785" cy="198865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6550" y="4043600"/>
            <a:ext cx="2533650" cy="193357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938" y="342578"/>
            <a:ext cx="3971925" cy="89535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6788" y="342578"/>
            <a:ext cx="2173578" cy="117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4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97726" y="874642"/>
            <a:ext cx="7452127" cy="1685677"/>
          </a:xfrm>
        </p:spPr>
        <p:txBody>
          <a:bodyPr>
            <a:normAutofit/>
          </a:bodyPr>
          <a:lstStyle/>
          <a:p>
            <a:pPr algn="just"/>
            <a:r>
              <a:rPr lang="sl-SI" sz="20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Zaradi nastajanja mlečne in ocetne kisline ter večje količine ogljikovega dioksida prihaja do hitrega znižanja pH.</a:t>
            </a:r>
            <a:endParaRPr lang="sl-SI" sz="2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59958" y="2052918"/>
            <a:ext cx="10448014" cy="419548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l-SI" b="1" dirty="0" smtClean="0">
                <a:solidFill>
                  <a:srgbClr val="002060"/>
                </a:solidFill>
              </a:rPr>
              <a:t>Tako vzpostavljeni pogoji preprečijo oksidacijo askorbinske kisline in rjavenje zelja,</a:t>
            </a:r>
          </a:p>
          <a:p>
            <a:pPr algn="just">
              <a:buFontTx/>
              <a:buChar char="-"/>
            </a:pPr>
            <a:r>
              <a:rPr lang="sl-SI" b="1" dirty="0" smtClean="0">
                <a:solidFill>
                  <a:srgbClr val="FF0000"/>
                </a:solidFill>
              </a:rPr>
              <a:t>Najpomembnejši kontrolni faktor teh faz je temperatura – optimalna temperatura kisanja je 18 stopinj Celzija</a:t>
            </a:r>
            <a:r>
              <a:rPr lang="sl-SI" b="1" dirty="0" smtClean="0">
                <a:solidFill>
                  <a:srgbClr val="002060"/>
                </a:solidFill>
              </a:rPr>
              <a:t>, pri kateri lahko pričakujemo normalno zaporedje aktivnosti posameznih mlečnokislinskih bakterij in končni rezultat fermentacije 1,7 – 2,3% skupnih kislin.</a:t>
            </a:r>
          </a:p>
          <a:p>
            <a:pPr marL="0" indent="0" algn="just">
              <a:buNone/>
            </a:pPr>
            <a:endParaRPr lang="sl-SI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sl-SI" b="1" dirty="0" smtClean="0">
                <a:solidFill>
                  <a:srgbClr val="FF0000"/>
                </a:solidFill>
              </a:rPr>
              <a:t>FERMENTACIJA JE ZAKLJUČENA V ENEM ALI DVEH MESECIH</a:t>
            </a:r>
            <a:endParaRPr lang="sl-SI" b="1" dirty="0">
              <a:solidFill>
                <a:srgbClr val="FF000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09" y="252797"/>
            <a:ext cx="1914310" cy="124369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012" y="252797"/>
            <a:ext cx="3971925" cy="89535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5419" y="98202"/>
            <a:ext cx="2045831" cy="110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2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3176" y="2173995"/>
            <a:ext cx="5285690" cy="297510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068709" y="5017274"/>
            <a:ext cx="4930157" cy="985962"/>
          </a:xfrm>
        </p:spPr>
        <p:txBody>
          <a:bodyPr>
            <a:noAutofit/>
          </a:bodyPr>
          <a:lstStyle/>
          <a:p>
            <a:pPr algn="ctr"/>
            <a:r>
              <a:rPr lang="sl-SI" sz="1600" b="1" i="1" cap="non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sl-SI" sz="1600" b="1" i="1" cap="non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eljne kadi in polne posode pripravljene za trg ali hrambo (S. Pažek)</a:t>
            </a:r>
            <a:endParaRPr lang="sl-SI" sz="1600" b="1" cap="none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29936" y="1243692"/>
            <a:ext cx="6037119" cy="561430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sl-SI" b="1" u="sng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Skladiščenje – hranjenje skisanega zelja</a:t>
            </a:r>
            <a:endParaRPr lang="sl-SI" sz="1600" u="sng" dirty="0">
              <a:solidFill>
                <a:srgbClr val="FF000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sl-SI" b="1" dirty="0" smtClean="0">
                <a:solidFill>
                  <a:srgbClr val="00B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Skisano </a:t>
            </a:r>
            <a:r>
              <a:rPr lang="sl-SI" b="1" dirty="0">
                <a:solidFill>
                  <a:srgbClr val="00B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zelje ali repo za domačo uporabo ali za prodajo na trgu prepakiramo v </a:t>
            </a:r>
            <a:r>
              <a:rPr lang="sl-SI" b="1" dirty="0" smtClean="0">
                <a:solidFill>
                  <a:srgbClr val="00B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zaprte </a:t>
            </a:r>
            <a:r>
              <a:rPr lang="sl-SI" b="1" dirty="0">
                <a:solidFill>
                  <a:srgbClr val="00B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nepredušne posode, ki jih prestavimo v temen in hladen prostor. </a:t>
            </a:r>
            <a:endParaRPr lang="sl-SI" b="1" dirty="0" smtClean="0">
              <a:solidFill>
                <a:srgbClr val="00B05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sl-SI" b="1" dirty="0" smtClean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Priporočljiva </a:t>
            </a:r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temperatura je med 8 in 10 stopinj </a:t>
            </a:r>
            <a:r>
              <a:rPr lang="sl-SI" b="1" dirty="0" smtClean="0">
                <a:solidFill>
                  <a:srgbClr val="7030A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Celzija. </a:t>
            </a:r>
            <a:r>
              <a:rPr lang="sl-SI" b="1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Druga možnost je shranjevanje v steklene kozarce. Vloženo zalijemo z zelnico </a:t>
            </a:r>
            <a:r>
              <a:rPr lang="sl-SI" b="1" dirty="0" smtClean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sl-SI" b="1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dobro zapremo. </a:t>
            </a:r>
            <a:endParaRPr lang="sl-SI" b="1" dirty="0" smtClean="0">
              <a:solidFill>
                <a:srgbClr val="0070C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sl-SI" b="1" dirty="0" smtClean="0">
                <a:solidFill>
                  <a:srgbClr val="00B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Paziti </a:t>
            </a:r>
            <a:r>
              <a:rPr lang="sl-SI" b="1" dirty="0">
                <a:solidFill>
                  <a:srgbClr val="00B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moramo, da </a:t>
            </a:r>
            <a:r>
              <a:rPr lang="sl-SI" b="1" dirty="0" smtClean="0">
                <a:solidFill>
                  <a:srgbClr val="00B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vložnina </a:t>
            </a:r>
            <a:r>
              <a:rPr lang="sl-SI" b="1" dirty="0">
                <a:solidFill>
                  <a:srgbClr val="00B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 prihaja v stik z zunanjim zrakom.</a:t>
            </a:r>
            <a:endParaRPr lang="sl-SI" sz="1600" b="1" dirty="0">
              <a:solidFill>
                <a:srgbClr val="00B05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l-SI" b="1" dirty="0">
              <a:solidFill>
                <a:schemeClr val="tx1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46" y="304681"/>
            <a:ext cx="1914310" cy="124369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625" y="304681"/>
            <a:ext cx="3971925" cy="89535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6021" y="134568"/>
            <a:ext cx="2052600" cy="110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9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19917" y="1773044"/>
            <a:ext cx="4776083" cy="763421"/>
          </a:xfrm>
        </p:spPr>
        <p:txBody>
          <a:bodyPr>
            <a:normAutofit fontScale="90000"/>
          </a:bodyPr>
          <a:lstStyle/>
          <a:p>
            <a:r>
              <a:rPr lang="sl-SI" sz="2000" b="1" i="1" cap="none" dirty="0" smtClean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Zeljne glave v skladišču za kasnejše ribanje </a:t>
            </a:r>
            <a:r>
              <a:rPr lang="sl-SI" sz="1300" b="1" cap="none" dirty="0" smtClean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(</a:t>
            </a:r>
            <a:r>
              <a:rPr lang="sl-SI" sz="1300" b="1" cap="none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S</a:t>
            </a:r>
            <a:r>
              <a:rPr lang="sl-SI" sz="1300" b="1" cap="none" dirty="0" smtClean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. </a:t>
            </a:r>
            <a:r>
              <a:rPr lang="sl-SI" sz="1300" b="1" cap="none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P</a:t>
            </a:r>
            <a:r>
              <a:rPr lang="sl-SI" sz="1300" b="1" cap="none" dirty="0" smtClean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ažek)</a:t>
            </a:r>
            <a:br>
              <a:rPr lang="sl-SI" sz="1300" b="1" cap="none" dirty="0" smtClean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</a:br>
            <a:r>
              <a:rPr lang="sl-SI" sz="1300" b="1" cap="none" dirty="0" smtClean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/>
            </a:r>
            <a:br>
              <a:rPr lang="sl-SI" sz="1300" b="1" cap="none" dirty="0" smtClean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</a:br>
            <a:endParaRPr lang="sl-SI" sz="1300" cap="none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1" y="2695274"/>
            <a:ext cx="6051641" cy="339741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281" y="543466"/>
            <a:ext cx="4510374" cy="2534028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7641203" y="3105835"/>
            <a:ext cx="29022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l-SI" b="1" u="sng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PRIMER DOBRE PRAKSE iz PTUJSKEGA TERENA</a:t>
            </a:r>
          </a:p>
          <a:p>
            <a:pPr algn="just"/>
            <a:endParaRPr lang="sl-SI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sl-SI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Zelo uspešna </a:t>
            </a:r>
            <a:r>
              <a:rPr lang="sl-SI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pridelovalca in predelovalca zelja in repe. Kmetija </a:t>
            </a:r>
            <a:r>
              <a:rPr lang="sl-SI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MIHEC – FRANC IN JOŽICA JANŽEKOVIČ</a:t>
            </a:r>
            <a:endParaRPr lang="sl-SI" dirty="0">
              <a:solidFill>
                <a:srgbClr val="0070C0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11" y="209860"/>
            <a:ext cx="1914310" cy="124369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3773" y="209860"/>
            <a:ext cx="3971925" cy="89535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741" y="5550221"/>
            <a:ext cx="2007827" cy="108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6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743" y="1369650"/>
            <a:ext cx="5840665" cy="3909187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2528515" y="3244334"/>
            <a:ext cx="56683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r>
              <a:rPr lang="sl-SI" b="1" dirty="0" smtClean="0"/>
              <a:t>Primer </a:t>
            </a:r>
            <a:r>
              <a:rPr lang="sl-SI" b="1" dirty="0"/>
              <a:t>konzerviranih vrtnin in </a:t>
            </a:r>
            <a:r>
              <a:rPr lang="sl-SI" b="1" dirty="0" smtClean="0"/>
              <a:t>poljščin v nalivu</a:t>
            </a:r>
            <a:endParaRPr lang="sl-SI" b="1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162" y="5278837"/>
            <a:ext cx="847246" cy="21702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629" y="253985"/>
            <a:ext cx="1719221" cy="111566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5107" y="190342"/>
            <a:ext cx="3971925" cy="89535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7711" y="190342"/>
            <a:ext cx="2182486" cy="117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58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51637" y="5143500"/>
            <a:ext cx="8648227" cy="546253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</a:pPr>
            <a:r>
              <a:rPr lang="sl-SI" sz="2000" b="1" dirty="0" smtClean="0">
                <a:solidFill>
                  <a:srgbClr val="FF0000"/>
                </a:solidFill>
              </a:rPr>
              <a:t>SKUPNI PROJEKT „LOKALNO V LOKALNEM“</a:t>
            </a:r>
            <a:endParaRPr lang="sl-SI" sz="2000" b="1" dirty="0">
              <a:solidFill>
                <a:srgbClr val="FF0000"/>
              </a:solidFill>
            </a:endParaRPr>
          </a:p>
        </p:txBody>
      </p:sp>
      <p:sp>
        <p:nvSpPr>
          <p:cNvPr id="5" name="Označba mesta vsebine 4"/>
          <p:cNvSpPr>
            <a:spLocks noGrp="1"/>
          </p:cNvSpPr>
          <p:nvPr>
            <p:ph idx="1"/>
          </p:nvPr>
        </p:nvSpPr>
        <p:spPr>
          <a:xfrm>
            <a:off x="6452755" y="737755"/>
            <a:ext cx="5507181" cy="356331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sl-SI" sz="3200" b="1" dirty="0" smtClean="0">
              <a:solidFill>
                <a:srgbClr val="00B050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sl-SI" sz="3200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sl-SI" dirty="0"/>
          </a:p>
          <a:p>
            <a:pPr marL="0" indent="0" algn="ctr">
              <a:buNone/>
            </a:pPr>
            <a:r>
              <a:rPr lang="sl-SI" sz="2300" b="1" dirty="0" smtClean="0">
                <a:solidFill>
                  <a:schemeClr val="accent2">
                    <a:lumMod val="50000"/>
                  </a:schemeClr>
                </a:solidFill>
              </a:rPr>
              <a:t>STANISLAVA PAŽEK</a:t>
            </a:r>
          </a:p>
          <a:p>
            <a:pPr marL="0" indent="0" algn="ctr">
              <a:buNone/>
            </a:pPr>
            <a:r>
              <a:rPr lang="sl-SI" sz="2300" b="1" dirty="0" smtClean="0">
                <a:solidFill>
                  <a:schemeClr val="accent2">
                    <a:lumMod val="50000"/>
                  </a:schemeClr>
                </a:solidFill>
              </a:rPr>
              <a:t>KGZ PTUJ</a:t>
            </a:r>
          </a:p>
          <a:p>
            <a:pPr marL="0" indent="0" algn="ctr">
              <a:buNone/>
            </a:pPr>
            <a:r>
              <a:rPr lang="sl-SI" sz="2300" b="1" dirty="0">
                <a:solidFill>
                  <a:srgbClr val="002060"/>
                </a:solidFill>
              </a:rPr>
              <a:t>s</a:t>
            </a:r>
            <a:r>
              <a:rPr lang="sl-SI" sz="2300" b="1" dirty="0" smtClean="0">
                <a:solidFill>
                  <a:srgbClr val="002060"/>
                </a:solidFill>
              </a:rPr>
              <a:t>tanislava.pazek@kgz-ptuj.si</a:t>
            </a:r>
          </a:p>
          <a:p>
            <a:pPr marL="0" indent="0" algn="ctr">
              <a:buNone/>
            </a:pPr>
            <a:r>
              <a:rPr lang="sl-SI" sz="2300" b="1" dirty="0" smtClean="0">
                <a:solidFill>
                  <a:schemeClr val="accent2">
                    <a:lumMod val="50000"/>
                  </a:schemeClr>
                </a:solidFill>
              </a:rPr>
              <a:t>031 649 017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626" y="5689753"/>
            <a:ext cx="1610986" cy="1046628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37" y="452934"/>
            <a:ext cx="6276416" cy="4198579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957" y="5765392"/>
            <a:ext cx="3971925" cy="89535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4608" y="5765392"/>
            <a:ext cx="1887818" cy="102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7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53301" y="707665"/>
            <a:ext cx="6997532" cy="556591"/>
          </a:xfrm>
        </p:spPr>
        <p:txBody>
          <a:bodyPr>
            <a:normAutofit/>
          </a:bodyPr>
          <a:lstStyle/>
          <a:p>
            <a:r>
              <a:rPr lang="sl-SI" sz="20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FIZIKALNE METODE KONZERVIRANJA VRTNIN</a:t>
            </a:r>
            <a:endParaRPr lang="sl-SI" sz="2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985961" y="2576223"/>
            <a:ext cx="6448509" cy="36721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l-SI" b="1" u="sng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KONZERVIRANJE S/Z</a:t>
            </a:r>
            <a:r>
              <a:rPr lang="sl-SI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:</a:t>
            </a:r>
          </a:p>
          <a:p>
            <a:pPr marL="0" indent="0">
              <a:buNone/>
            </a:pPr>
            <a:endParaRPr lang="sl-SI" b="1" dirty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sl-SI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toploto (pasterizacija, sterilizacija),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l-SI" b="1" dirty="0">
                <a:solidFill>
                  <a:srgbClr val="002060"/>
                </a:solidFill>
                <a:latin typeface="Arial Black" panose="020B0A04020102020204" pitchFamily="34" charset="0"/>
              </a:rPr>
              <a:t>h</a:t>
            </a:r>
            <a:r>
              <a:rPr lang="sl-SI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lajenjem,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l-SI" b="1" dirty="0">
                <a:solidFill>
                  <a:srgbClr val="002060"/>
                </a:solidFill>
                <a:latin typeface="Arial Black" panose="020B0A04020102020204" pitchFamily="34" charset="0"/>
              </a:rPr>
              <a:t>z</a:t>
            </a:r>
            <a:r>
              <a:rPr lang="sl-SI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amrzovanjem,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l-SI" b="1" dirty="0">
                <a:solidFill>
                  <a:srgbClr val="C00000"/>
                </a:solidFill>
                <a:latin typeface="Arial Black" panose="020B0A04020102020204" pitchFamily="34" charset="0"/>
              </a:rPr>
              <a:t>s</a:t>
            </a:r>
            <a:r>
              <a:rPr lang="sl-SI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ušenjem,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l-SI" b="1" dirty="0">
                <a:solidFill>
                  <a:srgbClr val="002060"/>
                </a:solidFill>
                <a:latin typeface="Arial Black" panose="020B0A04020102020204" pitchFamily="34" charset="0"/>
              </a:rPr>
              <a:t>z</a:t>
            </a:r>
            <a:r>
              <a:rPr lang="sl-SI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goščevanjem,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l-SI" b="1" dirty="0">
                <a:solidFill>
                  <a:srgbClr val="002060"/>
                </a:solidFill>
                <a:latin typeface="Arial Black" panose="020B0A04020102020204" pitchFamily="34" charset="0"/>
              </a:rPr>
              <a:t>i</a:t>
            </a:r>
            <a:r>
              <a:rPr lang="sl-SI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onizirajočim sevanjem,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l-SI" b="1" dirty="0">
                <a:solidFill>
                  <a:srgbClr val="002060"/>
                </a:solidFill>
                <a:latin typeface="Arial Black" panose="020B0A04020102020204" pitchFamily="34" charset="0"/>
              </a:rPr>
              <a:t>v</a:t>
            </a:r>
            <a:r>
              <a:rPr lang="sl-SI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isokofrekvenčno in mikrovalovno energijo.</a:t>
            </a:r>
          </a:p>
          <a:p>
            <a:pPr>
              <a:buFontTx/>
              <a:buChar char="-"/>
            </a:pPr>
            <a:endParaRPr lang="sl-SI" b="1" dirty="0" smtClean="0">
              <a:solidFill>
                <a:srgbClr val="C00000"/>
              </a:solidFill>
            </a:endParaRPr>
          </a:p>
          <a:p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34" y="108472"/>
            <a:ext cx="1914310" cy="124369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2907" y="1494845"/>
            <a:ext cx="4169215" cy="212415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2907" y="3701082"/>
            <a:ext cx="4169215" cy="198923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6594" y="5800724"/>
            <a:ext cx="3971925" cy="89535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8122" y="208798"/>
            <a:ext cx="1886602" cy="101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1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763982" y="1017766"/>
            <a:ext cx="7286852" cy="970059"/>
          </a:xfrm>
        </p:spPr>
        <p:txBody>
          <a:bodyPr/>
          <a:lstStyle/>
          <a:p>
            <a:r>
              <a:rPr lang="sl-SI" sz="2800" b="1" dirty="0" smtClean="0">
                <a:solidFill>
                  <a:srgbClr val="7030A0"/>
                </a:solidFill>
              </a:rPr>
              <a:t>SUŠENJE ZELENJAVE</a:t>
            </a:r>
            <a:endParaRPr lang="sl-SI" sz="2800" b="1" dirty="0">
              <a:solidFill>
                <a:srgbClr val="7030A0"/>
              </a:solidFill>
            </a:endParaRPr>
          </a:p>
        </p:txBody>
      </p:sp>
      <p:sp>
        <p:nvSpPr>
          <p:cNvPr id="7" name="Označba mesta vsebine 6"/>
          <p:cNvSpPr>
            <a:spLocks noGrp="1"/>
          </p:cNvSpPr>
          <p:nvPr>
            <p:ph idx="1"/>
          </p:nvPr>
        </p:nvSpPr>
        <p:spPr>
          <a:xfrm>
            <a:off x="3061252" y="-803081"/>
            <a:ext cx="9040037" cy="7178702"/>
          </a:xfrm>
        </p:spPr>
        <p:txBody>
          <a:bodyPr/>
          <a:lstStyle/>
          <a:p>
            <a:pPr marL="0" indent="0">
              <a:buNone/>
            </a:pPr>
            <a:r>
              <a:rPr lang="sl-SI" b="1" dirty="0" smtClean="0">
                <a:solidFill>
                  <a:srgbClr val="002060"/>
                </a:solidFill>
              </a:rPr>
              <a:t>KLASIČNA SUŠILNICA</a:t>
            </a:r>
            <a:endParaRPr lang="sl-SI" b="1" dirty="0">
              <a:solidFill>
                <a:srgbClr val="002060"/>
              </a:solidFill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851" y="1182110"/>
            <a:ext cx="4410075" cy="479107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20" y="91952"/>
            <a:ext cx="1914310" cy="124369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79" y="3109902"/>
            <a:ext cx="6141637" cy="286328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7408" y="6167993"/>
            <a:ext cx="1085182" cy="31092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2193" y="91952"/>
            <a:ext cx="3971925" cy="89535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0758" y="141281"/>
            <a:ext cx="1622065" cy="87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5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9210" y="999255"/>
            <a:ext cx="2725148" cy="249348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655" y="335889"/>
            <a:ext cx="4990235" cy="357615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655" y="4338024"/>
            <a:ext cx="3186477" cy="199966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2507" y="6414158"/>
            <a:ext cx="1190625" cy="2667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1043" y="4130332"/>
            <a:ext cx="4079020" cy="71201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377" y="335889"/>
            <a:ext cx="1914310" cy="124369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1043" y="5622465"/>
            <a:ext cx="3971925" cy="89535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298" y="5543407"/>
            <a:ext cx="1949594" cy="105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2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782957" y="1097280"/>
            <a:ext cx="8802092" cy="112908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sl-SI" altLang="sl-SI" b="1" dirty="0" smtClean="0">
                <a:solidFill>
                  <a:srgbClr val="C00000"/>
                </a:solidFill>
              </a:rPr>
              <a:t/>
            </a:r>
            <a:br>
              <a:rPr lang="sl-SI" altLang="sl-SI" b="1" dirty="0" smtClean="0">
                <a:solidFill>
                  <a:srgbClr val="C00000"/>
                </a:solidFill>
              </a:rPr>
            </a:br>
            <a:r>
              <a:rPr lang="sl-SI" altLang="sl-SI" sz="31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Sušenje vrtnin</a:t>
            </a:r>
            <a:r>
              <a:rPr lang="sl-SI" altLang="sl-SI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/>
            </a:r>
            <a:br>
              <a:rPr lang="sl-SI" altLang="sl-SI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sl-SI" altLang="sl-SI" sz="1800" b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Black" panose="020B0A04020102020204" pitchFamily="34" charset="0"/>
              </a:rPr>
              <a:t>zelo</a:t>
            </a:r>
            <a:r>
              <a:rPr lang="sl-SI" altLang="sl-SI" b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sl-SI" altLang="sl-SI" sz="1800" b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Black" panose="020B0A04020102020204" pitchFamily="34" charset="0"/>
              </a:rPr>
              <a:t>majhna poraba v prehrani </a:t>
            </a:r>
            <a:r>
              <a:rPr lang="sl-SI" altLang="sl-SI" sz="18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sl-SI" altLang="sl-SI" sz="18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 Black" panose="020B0A04020102020204" pitchFamily="34" charset="0"/>
              </a:rPr>
            </a:br>
            <a:r>
              <a:rPr lang="sl-SI" altLang="sl-SI" sz="2000" b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neozaveščenost </a:t>
            </a:r>
            <a:r>
              <a:rPr lang="sl-SI" altLang="sl-SI" sz="20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porabnikov </a:t>
            </a:r>
            <a:r>
              <a:rPr lang="sl-SI" altLang="sl-SI" sz="2000" b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sl-SI" altLang="sl-SI" sz="2000" b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sl-SI" altLang="sl-SI" sz="2000" b="1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premalo </a:t>
            </a:r>
            <a:r>
              <a:rPr lang="sl-SI" altLang="sl-SI" sz="20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poznana tehnologija in tehnika sušenja vrtnin.</a:t>
            </a:r>
            <a:br>
              <a:rPr lang="sl-SI" altLang="sl-SI" sz="20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sl-SI" sz="2000" b="1" dirty="0">
              <a:solidFill>
                <a:schemeClr val="accent1">
                  <a:lumMod val="90000"/>
                  <a:lumOff val="1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93009" y="3163462"/>
            <a:ext cx="3595826" cy="3121860"/>
          </a:xfrm>
          <a:prstGeom prst="rect">
            <a:avLst/>
          </a:prstGeom>
        </p:spPr>
      </p:pic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50301" y="3182581"/>
            <a:ext cx="3467404" cy="310274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125" y="6380737"/>
            <a:ext cx="1188823" cy="268247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138" y="342250"/>
            <a:ext cx="1914310" cy="124369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4003" y="201930"/>
            <a:ext cx="3971925" cy="89535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3777" y="5502961"/>
            <a:ext cx="2120887" cy="114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5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899316" y="609600"/>
            <a:ext cx="6374685" cy="1320800"/>
          </a:xfrm>
        </p:spPr>
        <p:txBody>
          <a:bodyPr>
            <a:normAutofit/>
          </a:bodyPr>
          <a:lstStyle/>
          <a:p>
            <a:r>
              <a:rPr lang="sl-SI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Sušene zelenjadnice</a:t>
            </a:r>
            <a:endParaRPr lang="sl-SI" sz="28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37951" y="2160589"/>
            <a:ext cx="4608975" cy="3456732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5661329" y="2160589"/>
            <a:ext cx="5319422" cy="388077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sl-SI" altLang="sl-SI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pridobimo </a:t>
            </a:r>
            <a:r>
              <a:rPr lang="sl-SI" altLang="sl-SI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 celih plodov ali delov plodov, svežih in tehnološko zrelih vrtnin ali njihovih korenov ali listja, ki so po ustreznem in določenem fizikalnem postopku osušeni </a:t>
            </a:r>
            <a:r>
              <a:rPr lang="sl-SI" altLang="sl-SI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(dehidrirani) </a:t>
            </a:r>
            <a:r>
              <a:rPr lang="sl-SI" altLang="sl-SI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take stopnje, da jih lahko hranimo dalj časa.</a:t>
            </a:r>
          </a:p>
          <a:p>
            <a:pPr>
              <a:lnSpc>
                <a:spcPct val="150000"/>
              </a:lnSpc>
            </a:pPr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77" y="242374"/>
            <a:ext cx="1914310" cy="124369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3879" y="5713386"/>
            <a:ext cx="1188823" cy="268247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3467" y="161925"/>
            <a:ext cx="3971925" cy="89535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0726" y="5567984"/>
            <a:ext cx="2164387" cy="116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7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608028" y="721408"/>
            <a:ext cx="8507895" cy="1152940"/>
          </a:xfrm>
        </p:spPr>
        <p:txBody>
          <a:bodyPr>
            <a:normAutofit/>
          </a:bodyPr>
          <a:lstStyle/>
          <a:p>
            <a:r>
              <a:rPr lang="sl-SI" altLang="sl-SI" sz="20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Kakovost posušenih zelenjadnic</a:t>
            </a:r>
            <a:endParaRPr lang="sl-SI" sz="2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79228" y="2321781"/>
            <a:ext cx="11044362" cy="3671874"/>
          </a:xfrm>
        </p:spPr>
        <p:txBody>
          <a:bodyPr>
            <a:normAutofit fontScale="85000" lnSpcReduction="10000"/>
          </a:bodyPr>
          <a:lstStyle/>
          <a:p>
            <a:pPr marL="210312" indent="-210312" algn="just">
              <a:buNone/>
              <a:defRPr/>
            </a:pPr>
            <a:r>
              <a:rPr lang="sl-SI" altLang="sl-SI" u="sng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Je odvisna od</a:t>
            </a:r>
            <a:r>
              <a:rPr lang="sl-SI" altLang="sl-SI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just">
              <a:buNone/>
              <a:defRPr/>
            </a:pPr>
            <a:r>
              <a:rPr lang="sl-SI" altLang="sl-SI" b="1" dirty="0" smtClean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- vhodnih surovin (od kakovosti rastlin oz. njihovih delov). </a:t>
            </a:r>
            <a:endParaRPr lang="sl-SI" altLang="sl-SI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60000"/>
              </a:lnSpc>
              <a:buNone/>
              <a:defRPr/>
            </a:pPr>
            <a:r>
              <a:rPr lang="sl-SI" altLang="sl-SI" b="1" dirty="0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Za sušenje odberemo vrtnine najboljše kakovosti, </a:t>
            </a:r>
            <a:endParaRPr lang="sl-SI" altLang="sl-SI" b="1" dirty="0" smtClean="0">
              <a:solidFill>
                <a:srgbClr val="7030A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60000"/>
              </a:lnSpc>
              <a:buNone/>
              <a:defRPr/>
            </a:pPr>
            <a:r>
              <a:rPr lang="sl-SI" altLang="sl-SI" b="1" dirty="0" smtClean="0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ki </a:t>
            </a:r>
            <a:r>
              <a:rPr lang="sl-SI" altLang="sl-SI" b="1" dirty="0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niso olesenele, mehansko poškodovane in onesnažene</a:t>
            </a:r>
            <a:r>
              <a:rPr lang="sl-SI" altLang="sl-SI" b="1" dirty="0" smtClean="0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  <a:defRPr/>
            </a:pPr>
            <a:endParaRPr lang="sl-SI" altLang="sl-SI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  <a:defRPr/>
            </a:pPr>
            <a:r>
              <a:rPr lang="sl-SI" altLang="sl-SI" b="1" dirty="0" smtClean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- postopka </a:t>
            </a:r>
            <a:r>
              <a:rPr lang="sl-SI" altLang="sl-SI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 tehnike sušenja.</a:t>
            </a:r>
          </a:p>
          <a:p>
            <a:pPr marL="210312" indent="-210312" algn="just">
              <a:buNone/>
              <a:defRPr/>
            </a:pPr>
            <a:r>
              <a:rPr lang="sl-SI" altLang="sl-SI" b="1" dirty="0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Samo kakovostne </a:t>
            </a:r>
            <a:r>
              <a:rPr lang="sl-SI" altLang="sl-SI" b="1" dirty="0" smtClean="0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dobro posušene </a:t>
            </a:r>
          </a:p>
          <a:p>
            <a:pPr marL="210312" indent="-210312" algn="just">
              <a:buNone/>
              <a:defRPr/>
            </a:pPr>
            <a:r>
              <a:rPr lang="sl-SI" altLang="sl-SI" b="1" dirty="0" smtClean="0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zelenjadnice lahko </a:t>
            </a:r>
            <a:r>
              <a:rPr lang="sl-SI" altLang="sl-SI" b="1" dirty="0" smtClean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pri namakanju v vodi</a:t>
            </a:r>
          </a:p>
          <a:p>
            <a:pPr marL="210312" indent="-210312" algn="just">
              <a:buNone/>
              <a:defRPr/>
            </a:pPr>
            <a:r>
              <a:rPr lang="sl-SI" altLang="sl-SI" b="1" dirty="0" smtClean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ustrezno rehidrirajo </a:t>
            </a:r>
            <a:r>
              <a:rPr lang="sl-SI" altLang="sl-SI" b="1" dirty="0" smtClean="0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(pazimo, da jih ne presušimo)!                           </a:t>
            </a:r>
            <a:r>
              <a:rPr lang="sl-SI" altLang="sl-SI" b="1" dirty="0" smtClean="0">
                <a:solidFill>
                  <a:srgbClr val="00B0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Sušen paradižnik</a:t>
            </a:r>
            <a:endParaRPr lang="sl-SI" altLang="sl-SI" b="1" dirty="0">
              <a:solidFill>
                <a:srgbClr val="00B05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10312" indent="-210312">
              <a:defRPr/>
            </a:pPr>
            <a:endParaRPr lang="sl-SI" altLang="sl-SI" b="1" dirty="0"/>
          </a:p>
          <a:p>
            <a:endParaRPr lang="sl-SI" b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52" y="183223"/>
            <a:ext cx="1914310" cy="124369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1819" y="2769214"/>
            <a:ext cx="4031771" cy="232381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1819" y="183223"/>
            <a:ext cx="3971925" cy="89535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5059" y="5673407"/>
            <a:ext cx="2059677" cy="111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5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zina">
  <a:themeElements>
    <a:clrScheme name="Rezina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Rezin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zin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2771</TotalTime>
  <Words>1305</Words>
  <Application>Microsoft Office PowerPoint</Application>
  <PresentationFormat>Širokozaslonsko</PresentationFormat>
  <Paragraphs>179</Paragraphs>
  <Slides>30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9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30</vt:i4>
      </vt:variant>
    </vt:vector>
  </HeadingPairs>
  <TitlesOfParts>
    <vt:vector size="40" baseType="lpstr">
      <vt:lpstr>Arial</vt:lpstr>
      <vt:lpstr>Arial Black</vt:lpstr>
      <vt:lpstr>Calibri</vt:lpstr>
      <vt:lpstr>Century Gothic</vt:lpstr>
      <vt:lpstr>Symbol</vt:lpstr>
      <vt:lpstr>Times New Roman</vt:lpstr>
      <vt:lpstr>Verdana</vt:lpstr>
      <vt:lpstr>Wingdings</vt:lpstr>
      <vt:lpstr>Wingdings 3</vt:lpstr>
      <vt:lpstr>Rezina</vt:lpstr>
      <vt:lpstr>Tehnologija sUŠENJa; konzerviranja zelenjave in poljščin za učinek podaljšanja kakovosti in dodane vrednosti za namen skupnega projekta z naslovom „LOKALNO V LOKALNEM“</vt:lpstr>
      <vt:lpstr>KONZERVIRANJE VRTNIN</vt:lpstr>
      <vt:lpstr>PowerPointova predstavitev</vt:lpstr>
      <vt:lpstr>FIZIKALNE METODE KONZERVIRANJA VRTNIN</vt:lpstr>
      <vt:lpstr>SUŠENJE ZELENJAVE</vt:lpstr>
      <vt:lpstr>PowerPointova predstavitev</vt:lpstr>
      <vt:lpstr> Sušenje vrtnin zelo majhna poraba v prehrani  neozaveščenost porabnikov  premalo poznana tehnologija in tehnika sušenja vrtnin. </vt:lpstr>
      <vt:lpstr>Sušene zelenjadnice</vt:lpstr>
      <vt:lpstr>Kakovost posušenih zelenjadnic</vt:lpstr>
      <vt:lpstr>Sušenje - dehidracija</vt:lpstr>
      <vt:lpstr>Hitrost sušenja je odvisna od temperature zraka,  od hitrosti gibanja zraka in od vlažnosti</vt:lpstr>
      <vt:lpstr>Čas sušenja vpliva na spremembo  teže, volumsko enoto,  gostoto živila in barvo</vt:lpstr>
      <vt:lpstr>Spremembe med procesom sušenja</vt:lpstr>
      <vt:lpstr>PowerPointova predstavitev</vt:lpstr>
      <vt:lpstr>ČE Potemnenja več PREPREČIMO  - nam spremeni    zunanji izgled   - organoleptične          lastnosti izdelka   - izdelku zniža     njegovo tržno     vrednost.</vt:lpstr>
      <vt:lpstr>Preprečevanje dostopa kisika</vt:lpstr>
      <vt:lpstr>Kemični postopki preprečevanja potemnenja </vt:lpstr>
      <vt:lpstr>Snovi, ki znižujejo pH </vt:lpstr>
      <vt:lpstr>Uporaba kloridov </vt:lpstr>
      <vt:lpstr>Sulfiti – sulfidi</vt:lpstr>
      <vt:lpstr>Uporaba sulfidov</vt:lpstr>
      <vt:lpstr>Kakovost živil</vt:lpstr>
      <vt:lpstr>Primer Sušenja ČEBULE, GOMOLJNE ZELENNE, KORENČKA,…LISTNE ZELENJAVE,…</vt:lpstr>
      <vt:lpstr>BIOLOŠKO KONZERVIRANA ZELENJAVA-kisanje zelja</vt:lpstr>
      <vt:lpstr>KISLO ZELJE</vt:lpstr>
      <vt:lpstr>TEHNOLOGIJA PREDELAVE ZELJA</vt:lpstr>
      <vt:lpstr>Zaradi nastajanja mlečne in ocetne kisline ter večje količine ogljikovega dioksida prihaja do hitrega znižanja pH.</vt:lpstr>
      <vt:lpstr>Zeljne kadi in polne posode pripravljene za trg ali hrambo (S. Pažek)</vt:lpstr>
      <vt:lpstr>Zeljne glave v skladišču za kasnejše ribanje (S. Pažek)  </vt:lpstr>
      <vt:lpstr>SKUPNI PROJEKT „LOKALNO V LOKALNEM“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POMEN ZELENJAVE IN POLJŠČIN  DOMAČE-LOKALNO-SLOVENSKO  TEHNOLOGIJA KONZERVIRANJA ZELENJAVE  TER KISANJE REPE IN ZELJA</dc:title>
  <dc:creator>Stanka Pažek</dc:creator>
  <cp:lastModifiedBy>Stanka Pažek</cp:lastModifiedBy>
  <cp:revision>136</cp:revision>
  <dcterms:created xsi:type="dcterms:W3CDTF">2020-02-05T09:13:41Z</dcterms:created>
  <dcterms:modified xsi:type="dcterms:W3CDTF">2020-12-20T13:34:44Z</dcterms:modified>
</cp:coreProperties>
</file>